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80" r:id="rId3"/>
    <p:sldId id="269" r:id="rId4"/>
    <p:sldId id="270" r:id="rId5"/>
    <p:sldId id="263" r:id="rId6"/>
    <p:sldId id="271" r:id="rId7"/>
    <p:sldId id="259" r:id="rId8"/>
    <p:sldId id="260" r:id="rId9"/>
    <p:sldId id="262" r:id="rId10"/>
    <p:sldId id="261" r:id="rId11"/>
    <p:sldId id="264" r:id="rId12"/>
    <p:sldId id="276" r:id="rId13"/>
    <p:sldId id="267" r:id="rId14"/>
    <p:sldId id="278" r:id="rId15"/>
    <p:sldId id="26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91"/>
    <p:restoredTop sz="95179" autoAdjust="0"/>
  </p:normalViewPr>
  <p:slideViewPr>
    <p:cSldViewPr snapToGrid="0" snapToObjects="1">
      <p:cViewPr varScale="1">
        <p:scale>
          <a:sx n="127" d="100"/>
          <a:sy n="127" d="100"/>
        </p:scale>
        <p:origin x="1096"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F17CA6-851D-4B4D-A1E7-9B7E53B09B49}" type="doc">
      <dgm:prSet loTypeId="urn:microsoft.com/office/officeart/2005/8/layout/pyramid3" loCatId="pyramid" qsTypeId="urn:microsoft.com/office/officeart/2005/8/quickstyle/simple1" qsCatId="simple" csTypeId="urn:microsoft.com/office/officeart/2005/8/colors/colorful5" csCatId="colorful" phldr="1"/>
      <dgm:spPr/>
      <dgm:t>
        <a:bodyPr/>
        <a:lstStyle/>
        <a:p>
          <a:endParaRPr lang="en-US"/>
        </a:p>
      </dgm:t>
    </dgm:pt>
    <dgm:pt modelId="{B5EF88DF-BCDA-4EEE-B6BD-EF3151F78D03}">
      <dgm:prSet/>
      <dgm:spPr/>
      <dgm:t>
        <a:bodyPr/>
        <a:lstStyle/>
        <a:p>
          <a:pPr rtl="0"/>
          <a:r>
            <a:rPr lang="en-US" dirty="0"/>
            <a:t>Step 1- Read the Literature – Define a EBP Research Question</a:t>
          </a:r>
        </a:p>
      </dgm:t>
    </dgm:pt>
    <dgm:pt modelId="{5C5AAAE3-4EFD-4DDA-8C13-811FE7A4D5F2}" type="parTrans" cxnId="{944BFC4F-8AC0-477D-BCDA-6909021D5148}">
      <dgm:prSet/>
      <dgm:spPr/>
      <dgm:t>
        <a:bodyPr/>
        <a:lstStyle/>
        <a:p>
          <a:endParaRPr lang="en-US"/>
        </a:p>
      </dgm:t>
    </dgm:pt>
    <dgm:pt modelId="{CAC9CFCA-8891-4FC3-AC55-08AADC60D66E}" type="sibTrans" cxnId="{944BFC4F-8AC0-477D-BCDA-6909021D5148}">
      <dgm:prSet/>
      <dgm:spPr/>
      <dgm:t>
        <a:bodyPr/>
        <a:lstStyle/>
        <a:p>
          <a:endParaRPr lang="en-US"/>
        </a:p>
      </dgm:t>
    </dgm:pt>
    <dgm:pt modelId="{55C96541-D06A-489B-9059-4211FDEAFBA1}">
      <dgm:prSet/>
      <dgm:spPr/>
      <dgm:t>
        <a:bodyPr/>
        <a:lstStyle/>
        <a:p>
          <a:pPr rtl="0"/>
          <a:r>
            <a:rPr lang="en-US" dirty="0"/>
            <a:t>Step 2 – State your </a:t>
          </a:r>
          <a:r>
            <a:rPr lang="en-US" b="1" u="sng" dirty="0"/>
            <a:t>Hypothesis</a:t>
          </a:r>
          <a:endParaRPr lang="en-US" dirty="0"/>
        </a:p>
      </dgm:t>
    </dgm:pt>
    <dgm:pt modelId="{C631C9BF-D703-4152-A471-051C5C56FA3C}" type="parTrans" cxnId="{4D9CF13E-6345-4559-939A-231527A715CA}">
      <dgm:prSet/>
      <dgm:spPr/>
      <dgm:t>
        <a:bodyPr/>
        <a:lstStyle/>
        <a:p>
          <a:endParaRPr lang="en-US"/>
        </a:p>
      </dgm:t>
    </dgm:pt>
    <dgm:pt modelId="{C1E8B5E9-344D-47E3-A6AA-FC8B9B5DD2A5}" type="sibTrans" cxnId="{4D9CF13E-6345-4559-939A-231527A715CA}">
      <dgm:prSet/>
      <dgm:spPr/>
      <dgm:t>
        <a:bodyPr/>
        <a:lstStyle/>
        <a:p>
          <a:endParaRPr lang="en-US"/>
        </a:p>
      </dgm:t>
    </dgm:pt>
    <dgm:pt modelId="{9A9D166F-77DA-45DC-B885-8DCB4F38BF94}">
      <dgm:prSet/>
      <dgm:spPr/>
      <dgm:t>
        <a:bodyPr/>
        <a:lstStyle/>
        <a:p>
          <a:pPr rtl="0"/>
          <a:r>
            <a:rPr lang="en-US" dirty="0"/>
            <a:t>Step 3 – Collect your objective data</a:t>
          </a:r>
        </a:p>
      </dgm:t>
    </dgm:pt>
    <dgm:pt modelId="{99A90701-96E7-4302-BE6D-D06A06A4B781}" type="parTrans" cxnId="{9159FBAE-1BE0-4DB6-B55E-3EE3991521BF}">
      <dgm:prSet/>
      <dgm:spPr/>
      <dgm:t>
        <a:bodyPr/>
        <a:lstStyle/>
        <a:p>
          <a:endParaRPr lang="en-US"/>
        </a:p>
      </dgm:t>
    </dgm:pt>
    <dgm:pt modelId="{AC34B0BD-E32C-4958-92E6-05BB79EC2FFE}" type="sibTrans" cxnId="{9159FBAE-1BE0-4DB6-B55E-3EE3991521BF}">
      <dgm:prSet/>
      <dgm:spPr/>
      <dgm:t>
        <a:bodyPr/>
        <a:lstStyle/>
        <a:p>
          <a:endParaRPr lang="en-US"/>
        </a:p>
      </dgm:t>
    </dgm:pt>
    <dgm:pt modelId="{E7CC3869-ACB3-43E4-81F7-8A13E65E4E5C}">
      <dgm:prSet/>
      <dgm:spPr/>
      <dgm:t>
        <a:bodyPr/>
        <a:lstStyle/>
        <a:p>
          <a:pPr rtl="0"/>
          <a:r>
            <a:rPr lang="en-US" dirty="0"/>
            <a:t>Step 4 – Analyze data</a:t>
          </a:r>
        </a:p>
      </dgm:t>
    </dgm:pt>
    <dgm:pt modelId="{6FC2069F-4402-462A-8C71-B7F3DF6DD7E6}" type="parTrans" cxnId="{214AC54E-9454-421F-8125-C246632ED241}">
      <dgm:prSet/>
      <dgm:spPr/>
      <dgm:t>
        <a:bodyPr/>
        <a:lstStyle/>
        <a:p>
          <a:endParaRPr lang="en-US"/>
        </a:p>
      </dgm:t>
    </dgm:pt>
    <dgm:pt modelId="{652612BA-3E2F-4777-A633-3CE15816C43D}" type="sibTrans" cxnId="{214AC54E-9454-421F-8125-C246632ED241}">
      <dgm:prSet/>
      <dgm:spPr/>
      <dgm:t>
        <a:bodyPr/>
        <a:lstStyle/>
        <a:p>
          <a:endParaRPr lang="en-US"/>
        </a:p>
      </dgm:t>
    </dgm:pt>
    <dgm:pt modelId="{50500972-EC9A-4F64-A3E7-ED07E0859008}">
      <dgm:prSet/>
      <dgm:spPr/>
      <dgm:t>
        <a:bodyPr/>
        <a:lstStyle/>
        <a:p>
          <a:pPr rtl="0"/>
          <a:r>
            <a:rPr lang="en-US" b="0" dirty="0"/>
            <a:t>Step 5 – Interpret data – </a:t>
          </a:r>
        </a:p>
      </dgm:t>
    </dgm:pt>
    <dgm:pt modelId="{F1BF0A48-C2E5-4E09-A9B3-8EC5AEFDA6BE}" type="parTrans" cxnId="{F797A39D-259B-4DD1-A978-699D3B51BB90}">
      <dgm:prSet/>
      <dgm:spPr/>
      <dgm:t>
        <a:bodyPr/>
        <a:lstStyle/>
        <a:p>
          <a:endParaRPr lang="en-US"/>
        </a:p>
      </dgm:t>
    </dgm:pt>
    <dgm:pt modelId="{79312F7D-13F4-443D-8448-2FF07C2B5130}" type="sibTrans" cxnId="{F797A39D-259B-4DD1-A978-699D3B51BB90}">
      <dgm:prSet/>
      <dgm:spPr/>
      <dgm:t>
        <a:bodyPr/>
        <a:lstStyle/>
        <a:p>
          <a:endParaRPr lang="en-US"/>
        </a:p>
      </dgm:t>
    </dgm:pt>
    <dgm:pt modelId="{ABB4E79D-6E98-45DE-9867-A5FD35A0D984}" type="pres">
      <dgm:prSet presAssocID="{E7F17CA6-851D-4B4D-A1E7-9B7E53B09B49}" presName="Name0" presStyleCnt="0">
        <dgm:presLayoutVars>
          <dgm:dir/>
          <dgm:animLvl val="lvl"/>
          <dgm:resizeHandles val="exact"/>
        </dgm:presLayoutVars>
      </dgm:prSet>
      <dgm:spPr/>
    </dgm:pt>
    <dgm:pt modelId="{17B9AC2B-EDB0-4567-B1F0-A8DCEDB03CE5}" type="pres">
      <dgm:prSet presAssocID="{B5EF88DF-BCDA-4EEE-B6BD-EF3151F78D03}" presName="Name8" presStyleCnt="0"/>
      <dgm:spPr/>
    </dgm:pt>
    <dgm:pt modelId="{818E4867-EF00-41F6-8C6C-CC0AA36E5C4E}" type="pres">
      <dgm:prSet presAssocID="{B5EF88DF-BCDA-4EEE-B6BD-EF3151F78D03}" presName="level" presStyleLbl="node1" presStyleIdx="0" presStyleCnt="5">
        <dgm:presLayoutVars>
          <dgm:chMax val="1"/>
          <dgm:bulletEnabled val="1"/>
        </dgm:presLayoutVars>
      </dgm:prSet>
      <dgm:spPr/>
    </dgm:pt>
    <dgm:pt modelId="{A088FB6C-4515-49C1-9179-8DC48CA2F518}" type="pres">
      <dgm:prSet presAssocID="{B5EF88DF-BCDA-4EEE-B6BD-EF3151F78D03}" presName="levelTx" presStyleLbl="revTx" presStyleIdx="0" presStyleCnt="0">
        <dgm:presLayoutVars>
          <dgm:chMax val="1"/>
          <dgm:bulletEnabled val="1"/>
        </dgm:presLayoutVars>
      </dgm:prSet>
      <dgm:spPr/>
    </dgm:pt>
    <dgm:pt modelId="{13457E78-EC54-41F3-A7CB-CCFB62898D01}" type="pres">
      <dgm:prSet presAssocID="{55C96541-D06A-489B-9059-4211FDEAFBA1}" presName="Name8" presStyleCnt="0"/>
      <dgm:spPr/>
    </dgm:pt>
    <dgm:pt modelId="{B95A3696-D079-428F-950F-FD62CC9FE04A}" type="pres">
      <dgm:prSet presAssocID="{55C96541-D06A-489B-9059-4211FDEAFBA1}" presName="level" presStyleLbl="node1" presStyleIdx="1" presStyleCnt="5">
        <dgm:presLayoutVars>
          <dgm:chMax val="1"/>
          <dgm:bulletEnabled val="1"/>
        </dgm:presLayoutVars>
      </dgm:prSet>
      <dgm:spPr/>
    </dgm:pt>
    <dgm:pt modelId="{89701762-5863-4F70-A186-8D5558A31BA3}" type="pres">
      <dgm:prSet presAssocID="{55C96541-D06A-489B-9059-4211FDEAFBA1}" presName="levelTx" presStyleLbl="revTx" presStyleIdx="0" presStyleCnt="0">
        <dgm:presLayoutVars>
          <dgm:chMax val="1"/>
          <dgm:bulletEnabled val="1"/>
        </dgm:presLayoutVars>
      </dgm:prSet>
      <dgm:spPr/>
    </dgm:pt>
    <dgm:pt modelId="{D9C38D2F-169F-4DC2-8787-0E5AA7E22595}" type="pres">
      <dgm:prSet presAssocID="{9A9D166F-77DA-45DC-B885-8DCB4F38BF94}" presName="Name8" presStyleCnt="0"/>
      <dgm:spPr/>
    </dgm:pt>
    <dgm:pt modelId="{E218AE7F-9A35-4643-867E-002447026C3C}" type="pres">
      <dgm:prSet presAssocID="{9A9D166F-77DA-45DC-B885-8DCB4F38BF94}" presName="level" presStyleLbl="node1" presStyleIdx="2" presStyleCnt="5">
        <dgm:presLayoutVars>
          <dgm:chMax val="1"/>
          <dgm:bulletEnabled val="1"/>
        </dgm:presLayoutVars>
      </dgm:prSet>
      <dgm:spPr/>
    </dgm:pt>
    <dgm:pt modelId="{5EA15521-E2A9-4FE8-9951-2FB02BE985F7}" type="pres">
      <dgm:prSet presAssocID="{9A9D166F-77DA-45DC-B885-8DCB4F38BF94}" presName="levelTx" presStyleLbl="revTx" presStyleIdx="0" presStyleCnt="0">
        <dgm:presLayoutVars>
          <dgm:chMax val="1"/>
          <dgm:bulletEnabled val="1"/>
        </dgm:presLayoutVars>
      </dgm:prSet>
      <dgm:spPr/>
    </dgm:pt>
    <dgm:pt modelId="{0BE5C3A4-C720-410C-80B0-55AD7C7E3FE9}" type="pres">
      <dgm:prSet presAssocID="{E7CC3869-ACB3-43E4-81F7-8A13E65E4E5C}" presName="Name8" presStyleCnt="0"/>
      <dgm:spPr/>
    </dgm:pt>
    <dgm:pt modelId="{2CE1E972-3C37-43A8-A34D-A443E7A51E95}" type="pres">
      <dgm:prSet presAssocID="{E7CC3869-ACB3-43E4-81F7-8A13E65E4E5C}" presName="level" presStyleLbl="node1" presStyleIdx="3" presStyleCnt="5">
        <dgm:presLayoutVars>
          <dgm:chMax val="1"/>
          <dgm:bulletEnabled val="1"/>
        </dgm:presLayoutVars>
      </dgm:prSet>
      <dgm:spPr/>
    </dgm:pt>
    <dgm:pt modelId="{BA821BDD-5EB2-48A6-9DDB-FA5366F51D0F}" type="pres">
      <dgm:prSet presAssocID="{E7CC3869-ACB3-43E4-81F7-8A13E65E4E5C}" presName="levelTx" presStyleLbl="revTx" presStyleIdx="0" presStyleCnt="0">
        <dgm:presLayoutVars>
          <dgm:chMax val="1"/>
          <dgm:bulletEnabled val="1"/>
        </dgm:presLayoutVars>
      </dgm:prSet>
      <dgm:spPr/>
    </dgm:pt>
    <dgm:pt modelId="{00129F38-97B2-4B9E-B62E-AC3C4B72145A}" type="pres">
      <dgm:prSet presAssocID="{50500972-EC9A-4F64-A3E7-ED07E0859008}" presName="Name8" presStyleCnt="0"/>
      <dgm:spPr/>
    </dgm:pt>
    <dgm:pt modelId="{C2FC4208-5BC0-4E13-A233-32402B537AAA}" type="pres">
      <dgm:prSet presAssocID="{50500972-EC9A-4F64-A3E7-ED07E0859008}" presName="level" presStyleLbl="node1" presStyleIdx="4" presStyleCnt="5">
        <dgm:presLayoutVars>
          <dgm:chMax val="1"/>
          <dgm:bulletEnabled val="1"/>
        </dgm:presLayoutVars>
      </dgm:prSet>
      <dgm:spPr/>
    </dgm:pt>
    <dgm:pt modelId="{FF5C5737-35FC-42B0-B39A-7D3D1269A428}" type="pres">
      <dgm:prSet presAssocID="{50500972-EC9A-4F64-A3E7-ED07E0859008}" presName="levelTx" presStyleLbl="revTx" presStyleIdx="0" presStyleCnt="0">
        <dgm:presLayoutVars>
          <dgm:chMax val="1"/>
          <dgm:bulletEnabled val="1"/>
        </dgm:presLayoutVars>
      </dgm:prSet>
      <dgm:spPr/>
    </dgm:pt>
  </dgm:ptLst>
  <dgm:cxnLst>
    <dgm:cxn modelId="{A81E2D19-2D0B-0443-8987-7CCA045E50CA}" type="presOf" srcId="{E7CC3869-ACB3-43E4-81F7-8A13E65E4E5C}" destId="{2CE1E972-3C37-43A8-A34D-A443E7A51E95}" srcOrd="0" destOrd="0" presId="urn:microsoft.com/office/officeart/2005/8/layout/pyramid3"/>
    <dgm:cxn modelId="{038D1E35-C866-0A49-8E16-560DA60CFACC}" type="presOf" srcId="{9A9D166F-77DA-45DC-B885-8DCB4F38BF94}" destId="{5EA15521-E2A9-4FE8-9951-2FB02BE985F7}" srcOrd="1" destOrd="0" presId="urn:microsoft.com/office/officeart/2005/8/layout/pyramid3"/>
    <dgm:cxn modelId="{4D9CF13E-6345-4559-939A-231527A715CA}" srcId="{E7F17CA6-851D-4B4D-A1E7-9B7E53B09B49}" destId="{55C96541-D06A-489B-9059-4211FDEAFBA1}" srcOrd="1" destOrd="0" parTransId="{C631C9BF-D703-4152-A471-051C5C56FA3C}" sibTransId="{C1E8B5E9-344D-47E3-A6AA-FC8B9B5DD2A5}"/>
    <dgm:cxn modelId="{214AC54E-9454-421F-8125-C246632ED241}" srcId="{E7F17CA6-851D-4B4D-A1E7-9B7E53B09B49}" destId="{E7CC3869-ACB3-43E4-81F7-8A13E65E4E5C}" srcOrd="3" destOrd="0" parTransId="{6FC2069F-4402-462A-8C71-B7F3DF6DD7E6}" sibTransId="{652612BA-3E2F-4777-A633-3CE15816C43D}"/>
    <dgm:cxn modelId="{944BFC4F-8AC0-477D-BCDA-6909021D5148}" srcId="{E7F17CA6-851D-4B4D-A1E7-9B7E53B09B49}" destId="{B5EF88DF-BCDA-4EEE-B6BD-EF3151F78D03}" srcOrd="0" destOrd="0" parTransId="{5C5AAAE3-4EFD-4DDA-8C13-811FE7A4D5F2}" sibTransId="{CAC9CFCA-8891-4FC3-AC55-08AADC60D66E}"/>
    <dgm:cxn modelId="{1E90716A-A0CF-7840-97D0-16826FE12455}" type="presOf" srcId="{9A9D166F-77DA-45DC-B885-8DCB4F38BF94}" destId="{E218AE7F-9A35-4643-867E-002447026C3C}" srcOrd="0" destOrd="0" presId="urn:microsoft.com/office/officeart/2005/8/layout/pyramid3"/>
    <dgm:cxn modelId="{F8004C8B-AA7B-8748-94DB-E13A1DDD55F4}" type="presOf" srcId="{B5EF88DF-BCDA-4EEE-B6BD-EF3151F78D03}" destId="{818E4867-EF00-41F6-8C6C-CC0AA36E5C4E}" srcOrd="0" destOrd="0" presId="urn:microsoft.com/office/officeart/2005/8/layout/pyramid3"/>
    <dgm:cxn modelId="{3FD75299-5D4C-2E46-80AB-C111014C63B1}" type="presOf" srcId="{E7F17CA6-851D-4B4D-A1E7-9B7E53B09B49}" destId="{ABB4E79D-6E98-45DE-9867-A5FD35A0D984}" srcOrd="0" destOrd="0" presId="urn:microsoft.com/office/officeart/2005/8/layout/pyramid3"/>
    <dgm:cxn modelId="{F797A39D-259B-4DD1-A978-699D3B51BB90}" srcId="{E7F17CA6-851D-4B4D-A1E7-9B7E53B09B49}" destId="{50500972-EC9A-4F64-A3E7-ED07E0859008}" srcOrd="4" destOrd="0" parTransId="{F1BF0A48-C2E5-4E09-A9B3-8EC5AEFDA6BE}" sibTransId="{79312F7D-13F4-443D-8448-2FF07C2B5130}"/>
    <dgm:cxn modelId="{FD5897AC-D883-BC4D-8F65-87FFF0839E6F}" type="presOf" srcId="{55C96541-D06A-489B-9059-4211FDEAFBA1}" destId="{B95A3696-D079-428F-950F-FD62CC9FE04A}" srcOrd="0" destOrd="0" presId="urn:microsoft.com/office/officeart/2005/8/layout/pyramid3"/>
    <dgm:cxn modelId="{9159FBAE-1BE0-4DB6-B55E-3EE3991521BF}" srcId="{E7F17CA6-851D-4B4D-A1E7-9B7E53B09B49}" destId="{9A9D166F-77DA-45DC-B885-8DCB4F38BF94}" srcOrd="2" destOrd="0" parTransId="{99A90701-96E7-4302-BE6D-D06A06A4B781}" sibTransId="{AC34B0BD-E32C-4958-92E6-05BB79EC2FFE}"/>
    <dgm:cxn modelId="{32EA54BC-731C-D744-9ACE-B00A949CB462}" type="presOf" srcId="{50500972-EC9A-4F64-A3E7-ED07E0859008}" destId="{FF5C5737-35FC-42B0-B39A-7D3D1269A428}" srcOrd="1" destOrd="0" presId="urn:microsoft.com/office/officeart/2005/8/layout/pyramid3"/>
    <dgm:cxn modelId="{9CBCD6DB-C9DF-EE42-9049-06B2FB637B29}" type="presOf" srcId="{50500972-EC9A-4F64-A3E7-ED07E0859008}" destId="{C2FC4208-5BC0-4E13-A233-32402B537AAA}" srcOrd="0" destOrd="0" presId="urn:microsoft.com/office/officeart/2005/8/layout/pyramid3"/>
    <dgm:cxn modelId="{90204CEB-19B6-A540-8A5E-4668884CE99E}" type="presOf" srcId="{E7CC3869-ACB3-43E4-81F7-8A13E65E4E5C}" destId="{BA821BDD-5EB2-48A6-9DDB-FA5366F51D0F}" srcOrd="1" destOrd="0" presId="urn:microsoft.com/office/officeart/2005/8/layout/pyramid3"/>
    <dgm:cxn modelId="{83714EF5-EEF1-8044-92A9-A6A62542ED25}" type="presOf" srcId="{55C96541-D06A-489B-9059-4211FDEAFBA1}" destId="{89701762-5863-4F70-A186-8D5558A31BA3}" srcOrd="1" destOrd="0" presId="urn:microsoft.com/office/officeart/2005/8/layout/pyramid3"/>
    <dgm:cxn modelId="{A7019CFA-4DEF-1547-99D8-1B815AE085A1}" type="presOf" srcId="{B5EF88DF-BCDA-4EEE-B6BD-EF3151F78D03}" destId="{A088FB6C-4515-49C1-9179-8DC48CA2F518}" srcOrd="1" destOrd="0" presId="urn:microsoft.com/office/officeart/2005/8/layout/pyramid3"/>
    <dgm:cxn modelId="{6D83473A-7CE8-4D4E-A4F1-B75CCC5B5A77}" type="presParOf" srcId="{ABB4E79D-6E98-45DE-9867-A5FD35A0D984}" destId="{17B9AC2B-EDB0-4567-B1F0-A8DCEDB03CE5}" srcOrd="0" destOrd="0" presId="urn:microsoft.com/office/officeart/2005/8/layout/pyramid3"/>
    <dgm:cxn modelId="{AAECE170-D5AF-1F40-AFE9-A78376063DB8}" type="presParOf" srcId="{17B9AC2B-EDB0-4567-B1F0-A8DCEDB03CE5}" destId="{818E4867-EF00-41F6-8C6C-CC0AA36E5C4E}" srcOrd="0" destOrd="0" presId="urn:microsoft.com/office/officeart/2005/8/layout/pyramid3"/>
    <dgm:cxn modelId="{86451728-5859-BC47-9E29-35585B4565C8}" type="presParOf" srcId="{17B9AC2B-EDB0-4567-B1F0-A8DCEDB03CE5}" destId="{A088FB6C-4515-49C1-9179-8DC48CA2F518}" srcOrd="1" destOrd="0" presId="urn:microsoft.com/office/officeart/2005/8/layout/pyramid3"/>
    <dgm:cxn modelId="{6CC4FD08-EF6B-A541-AC38-3B2E9887CC9C}" type="presParOf" srcId="{ABB4E79D-6E98-45DE-9867-A5FD35A0D984}" destId="{13457E78-EC54-41F3-A7CB-CCFB62898D01}" srcOrd="1" destOrd="0" presId="urn:microsoft.com/office/officeart/2005/8/layout/pyramid3"/>
    <dgm:cxn modelId="{8603C39C-1C51-A14B-BCEE-1F87838DF830}" type="presParOf" srcId="{13457E78-EC54-41F3-A7CB-CCFB62898D01}" destId="{B95A3696-D079-428F-950F-FD62CC9FE04A}" srcOrd="0" destOrd="0" presId="urn:microsoft.com/office/officeart/2005/8/layout/pyramid3"/>
    <dgm:cxn modelId="{2D7B4AE0-C2DA-034D-A34F-F3DE110C5834}" type="presParOf" srcId="{13457E78-EC54-41F3-A7CB-CCFB62898D01}" destId="{89701762-5863-4F70-A186-8D5558A31BA3}" srcOrd="1" destOrd="0" presId="urn:microsoft.com/office/officeart/2005/8/layout/pyramid3"/>
    <dgm:cxn modelId="{772FB4AD-6D5A-9542-B6AF-BD6A381AE598}" type="presParOf" srcId="{ABB4E79D-6E98-45DE-9867-A5FD35A0D984}" destId="{D9C38D2F-169F-4DC2-8787-0E5AA7E22595}" srcOrd="2" destOrd="0" presId="urn:microsoft.com/office/officeart/2005/8/layout/pyramid3"/>
    <dgm:cxn modelId="{64C01888-07C5-3447-AD31-E0AEFA506F55}" type="presParOf" srcId="{D9C38D2F-169F-4DC2-8787-0E5AA7E22595}" destId="{E218AE7F-9A35-4643-867E-002447026C3C}" srcOrd="0" destOrd="0" presId="urn:microsoft.com/office/officeart/2005/8/layout/pyramid3"/>
    <dgm:cxn modelId="{50ECB225-58FD-F144-963E-9C0ED2FF1738}" type="presParOf" srcId="{D9C38D2F-169F-4DC2-8787-0E5AA7E22595}" destId="{5EA15521-E2A9-4FE8-9951-2FB02BE985F7}" srcOrd="1" destOrd="0" presId="urn:microsoft.com/office/officeart/2005/8/layout/pyramid3"/>
    <dgm:cxn modelId="{16ABB707-DFCC-8042-8A02-382A19CD8799}" type="presParOf" srcId="{ABB4E79D-6E98-45DE-9867-A5FD35A0D984}" destId="{0BE5C3A4-C720-410C-80B0-55AD7C7E3FE9}" srcOrd="3" destOrd="0" presId="urn:microsoft.com/office/officeart/2005/8/layout/pyramid3"/>
    <dgm:cxn modelId="{7D55E8EB-BFDA-D946-AB55-FC0BE06A4846}" type="presParOf" srcId="{0BE5C3A4-C720-410C-80B0-55AD7C7E3FE9}" destId="{2CE1E972-3C37-43A8-A34D-A443E7A51E95}" srcOrd="0" destOrd="0" presId="urn:microsoft.com/office/officeart/2005/8/layout/pyramid3"/>
    <dgm:cxn modelId="{E66B3236-7B86-D545-93AD-219B1C5A53DF}" type="presParOf" srcId="{0BE5C3A4-C720-410C-80B0-55AD7C7E3FE9}" destId="{BA821BDD-5EB2-48A6-9DDB-FA5366F51D0F}" srcOrd="1" destOrd="0" presId="urn:microsoft.com/office/officeart/2005/8/layout/pyramid3"/>
    <dgm:cxn modelId="{2BD5D752-EA8D-8D48-BA8D-CC439B7BC7DF}" type="presParOf" srcId="{ABB4E79D-6E98-45DE-9867-A5FD35A0D984}" destId="{00129F38-97B2-4B9E-B62E-AC3C4B72145A}" srcOrd="4" destOrd="0" presId="urn:microsoft.com/office/officeart/2005/8/layout/pyramid3"/>
    <dgm:cxn modelId="{511C23A2-B014-FA45-8C3F-E200199E5B71}" type="presParOf" srcId="{00129F38-97B2-4B9E-B62E-AC3C4B72145A}" destId="{C2FC4208-5BC0-4E13-A233-32402B537AAA}" srcOrd="0" destOrd="0" presId="urn:microsoft.com/office/officeart/2005/8/layout/pyramid3"/>
    <dgm:cxn modelId="{C7D22265-568C-FE4C-83B0-623E76781854}" type="presParOf" srcId="{00129F38-97B2-4B9E-B62E-AC3C4B72145A}" destId="{FF5C5737-35FC-42B0-B39A-7D3D1269A428}" srcOrd="1" destOrd="0" presId="urn:microsoft.com/office/officeart/2005/8/layout/pyramid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CC3532-DBAD-4D76-B979-25603BE3CA6F}" type="doc">
      <dgm:prSet loTypeId="urn:microsoft.com/office/officeart/2005/8/layout/pyramid1" loCatId="pyramid" qsTypeId="urn:microsoft.com/office/officeart/2005/8/quickstyle/simple1" qsCatId="simple" csTypeId="urn:microsoft.com/office/officeart/2005/8/colors/colorful2" csCatId="colorful" phldr="1"/>
      <dgm:spPr/>
    </dgm:pt>
    <dgm:pt modelId="{07D15E42-FECE-4019-87DD-F0905B59C253}">
      <dgm:prSet phldrT="[Text]" custT="1"/>
      <dgm:spPr/>
      <dgm:t>
        <a:bodyPr/>
        <a:lstStyle/>
        <a:p>
          <a:endParaRPr lang="en-US" sz="1600" b="1" dirty="0"/>
        </a:p>
      </dgm:t>
    </dgm:pt>
    <dgm:pt modelId="{9AA33A63-6218-4CF9-A7DB-ED546E32CEFD}" type="parTrans" cxnId="{9AFF8811-B1E8-4B76-8E6C-773FC5E84A5E}">
      <dgm:prSet/>
      <dgm:spPr/>
      <dgm:t>
        <a:bodyPr/>
        <a:lstStyle/>
        <a:p>
          <a:endParaRPr lang="en-US" sz="1600"/>
        </a:p>
      </dgm:t>
    </dgm:pt>
    <dgm:pt modelId="{E725F590-104B-47B4-B169-A373C192EB17}" type="sibTrans" cxnId="{9AFF8811-B1E8-4B76-8E6C-773FC5E84A5E}">
      <dgm:prSet/>
      <dgm:spPr/>
      <dgm:t>
        <a:bodyPr/>
        <a:lstStyle/>
        <a:p>
          <a:endParaRPr lang="en-US" sz="1600"/>
        </a:p>
      </dgm:t>
    </dgm:pt>
    <dgm:pt modelId="{F8CCEC31-4D84-4E23-97AA-36A09F10D9ED}">
      <dgm:prSet phldrT="[Text]" custT="1"/>
      <dgm:spPr/>
      <dgm:t>
        <a:bodyPr/>
        <a:lstStyle/>
        <a:p>
          <a:r>
            <a:rPr lang="en-US" sz="1600" dirty="0"/>
            <a:t>Phase 2: Define a EBP Research Question</a:t>
          </a:r>
        </a:p>
      </dgm:t>
    </dgm:pt>
    <dgm:pt modelId="{F2DD1AA3-EF76-4EF6-BFE8-EDE46C7B26F8}" type="parTrans" cxnId="{4AAF43F8-5302-4B30-BC97-E817A3D0A6E1}">
      <dgm:prSet/>
      <dgm:spPr/>
      <dgm:t>
        <a:bodyPr/>
        <a:lstStyle/>
        <a:p>
          <a:endParaRPr lang="en-US" sz="1600"/>
        </a:p>
      </dgm:t>
    </dgm:pt>
    <dgm:pt modelId="{1DAD8B30-2BE2-4CDA-8643-035B480CD8A8}" type="sibTrans" cxnId="{4AAF43F8-5302-4B30-BC97-E817A3D0A6E1}">
      <dgm:prSet/>
      <dgm:spPr/>
      <dgm:t>
        <a:bodyPr/>
        <a:lstStyle/>
        <a:p>
          <a:endParaRPr lang="en-US" sz="1600"/>
        </a:p>
      </dgm:t>
    </dgm:pt>
    <dgm:pt modelId="{2F79F687-6C50-4573-BD46-44DFF02E8313}">
      <dgm:prSet custT="1"/>
      <dgm:spPr/>
      <dgm:t>
        <a:bodyPr/>
        <a:lstStyle/>
        <a:p>
          <a:r>
            <a:rPr lang="en-US" sz="1600" dirty="0"/>
            <a:t>Phase 3: </a:t>
          </a:r>
        </a:p>
        <a:p>
          <a:r>
            <a:rPr lang="en-US" sz="1600" dirty="0"/>
            <a:t>Collect meaningful data</a:t>
          </a:r>
        </a:p>
      </dgm:t>
    </dgm:pt>
    <dgm:pt modelId="{BE6160AA-AAAC-4B81-9A33-D141595A4D84}" type="parTrans" cxnId="{7CE84282-E4CB-46C9-B913-DA2565E7A5E5}">
      <dgm:prSet/>
      <dgm:spPr/>
      <dgm:t>
        <a:bodyPr/>
        <a:lstStyle/>
        <a:p>
          <a:endParaRPr lang="en-US" sz="1600"/>
        </a:p>
      </dgm:t>
    </dgm:pt>
    <dgm:pt modelId="{472F74BB-2DEF-43F8-BF64-9ACC8D327E40}" type="sibTrans" cxnId="{7CE84282-E4CB-46C9-B913-DA2565E7A5E5}">
      <dgm:prSet/>
      <dgm:spPr/>
      <dgm:t>
        <a:bodyPr/>
        <a:lstStyle/>
        <a:p>
          <a:endParaRPr lang="en-US" sz="1600"/>
        </a:p>
      </dgm:t>
    </dgm:pt>
    <dgm:pt modelId="{CB156DFC-051F-4CE3-A125-F55B53F331C1}">
      <dgm:prSet custT="1"/>
      <dgm:spPr/>
      <dgm:t>
        <a:bodyPr/>
        <a:lstStyle/>
        <a:p>
          <a:r>
            <a:rPr lang="en-US" sz="1600" dirty="0"/>
            <a:t>Phase 4: Analyze Data</a:t>
          </a:r>
        </a:p>
      </dgm:t>
    </dgm:pt>
    <dgm:pt modelId="{E8B9A383-5E2D-4739-857D-AF50FF1679B8}" type="parTrans" cxnId="{25B6660B-5CD3-4D8B-AAC3-A01D096D2637}">
      <dgm:prSet/>
      <dgm:spPr/>
      <dgm:t>
        <a:bodyPr/>
        <a:lstStyle/>
        <a:p>
          <a:endParaRPr lang="en-US" sz="1600"/>
        </a:p>
      </dgm:t>
    </dgm:pt>
    <dgm:pt modelId="{2C681C1F-E521-4736-8719-1284C6A89676}" type="sibTrans" cxnId="{25B6660B-5CD3-4D8B-AAC3-A01D096D2637}">
      <dgm:prSet/>
      <dgm:spPr/>
      <dgm:t>
        <a:bodyPr/>
        <a:lstStyle/>
        <a:p>
          <a:endParaRPr lang="en-US" sz="1600"/>
        </a:p>
      </dgm:t>
    </dgm:pt>
    <dgm:pt modelId="{6E269126-E7BB-4077-8EEC-083EE27BB998}">
      <dgm:prSet custT="1"/>
      <dgm:spPr/>
      <dgm:t>
        <a:bodyPr/>
        <a:lstStyle/>
        <a:p>
          <a:r>
            <a:rPr lang="en-US" sz="1600" dirty="0"/>
            <a:t>Phase 5 - Present Findings, sometimes a Hypothesis emerges</a:t>
          </a:r>
        </a:p>
      </dgm:t>
    </dgm:pt>
    <dgm:pt modelId="{2D456D2B-7753-400D-A0BF-E29A50368838}" type="parTrans" cxnId="{6A81756A-07B2-41B4-A2C7-A806A426B1C5}">
      <dgm:prSet/>
      <dgm:spPr/>
      <dgm:t>
        <a:bodyPr/>
        <a:lstStyle/>
        <a:p>
          <a:endParaRPr lang="en-US" sz="1600"/>
        </a:p>
      </dgm:t>
    </dgm:pt>
    <dgm:pt modelId="{9D84C6AB-3F3B-4BC3-8CDE-36E80BCFA398}" type="sibTrans" cxnId="{6A81756A-07B2-41B4-A2C7-A806A426B1C5}">
      <dgm:prSet/>
      <dgm:spPr/>
      <dgm:t>
        <a:bodyPr/>
        <a:lstStyle/>
        <a:p>
          <a:endParaRPr lang="en-US" sz="1600"/>
        </a:p>
      </dgm:t>
    </dgm:pt>
    <dgm:pt modelId="{8D080AA6-B541-4646-AD59-6999A5A47473}" type="pres">
      <dgm:prSet presAssocID="{2BCC3532-DBAD-4D76-B979-25603BE3CA6F}" presName="Name0" presStyleCnt="0">
        <dgm:presLayoutVars>
          <dgm:dir/>
          <dgm:animLvl val="lvl"/>
          <dgm:resizeHandles val="exact"/>
        </dgm:presLayoutVars>
      </dgm:prSet>
      <dgm:spPr/>
    </dgm:pt>
    <dgm:pt modelId="{3FF4F570-747C-4C26-847E-FE2F638DE0FD}" type="pres">
      <dgm:prSet presAssocID="{07D15E42-FECE-4019-87DD-F0905B59C253}" presName="Name8" presStyleCnt="0"/>
      <dgm:spPr/>
    </dgm:pt>
    <dgm:pt modelId="{5D3688F7-ADBA-4DB7-993E-6A3DC7E9C000}" type="pres">
      <dgm:prSet presAssocID="{07D15E42-FECE-4019-87DD-F0905B59C253}" presName="level" presStyleLbl="node1" presStyleIdx="0" presStyleCnt="5" custScaleX="109859">
        <dgm:presLayoutVars>
          <dgm:chMax val="1"/>
          <dgm:bulletEnabled val="1"/>
        </dgm:presLayoutVars>
      </dgm:prSet>
      <dgm:spPr/>
    </dgm:pt>
    <dgm:pt modelId="{1EEA7D5D-6E08-4977-9F45-B6572EEE1795}" type="pres">
      <dgm:prSet presAssocID="{07D15E42-FECE-4019-87DD-F0905B59C253}" presName="levelTx" presStyleLbl="revTx" presStyleIdx="0" presStyleCnt="0">
        <dgm:presLayoutVars>
          <dgm:chMax val="1"/>
          <dgm:bulletEnabled val="1"/>
        </dgm:presLayoutVars>
      </dgm:prSet>
      <dgm:spPr/>
    </dgm:pt>
    <dgm:pt modelId="{8BA0313D-AD4A-4BDA-A95B-5FC40F0A72AF}" type="pres">
      <dgm:prSet presAssocID="{F8CCEC31-4D84-4E23-97AA-36A09F10D9ED}" presName="Name8" presStyleCnt="0"/>
      <dgm:spPr/>
    </dgm:pt>
    <dgm:pt modelId="{033D4F25-6BD9-42B5-A4D9-A9A97008A13D}" type="pres">
      <dgm:prSet presAssocID="{F8CCEC31-4D84-4E23-97AA-36A09F10D9ED}" presName="level" presStyleLbl="node1" presStyleIdx="1" presStyleCnt="5">
        <dgm:presLayoutVars>
          <dgm:chMax val="1"/>
          <dgm:bulletEnabled val="1"/>
        </dgm:presLayoutVars>
      </dgm:prSet>
      <dgm:spPr/>
    </dgm:pt>
    <dgm:pt modelId="{4C3E7DB7-1D5F-42B2-99C3-D113A583BDD7}" type="pres">
      <dgm:prSet presAssocID="{F8CCEC31-4D84-4E23-97AA-36A09F10D9ED}" presName="levelTx" presStyleLbl="revTx" presStyleIdx="0" presStyleCnt="0">
        <dgm:presLayoutVars>
          <dgm:chMax val="1"/>
          <dgm:bulletEnabled val="1"/>
        </dgm:presLayoutVars>
      </dgm:prSet>
      <dgm:spPr/>
    </dgm:pt>
    <dgm:pt modelId="{CCF1FC71-0663-4FD4-9762-1A021D201549}" type="pres">
      <dgm:prSet presAssocID="{2F79F687-6C50-4573-BD46-44DFF02E8313}" presName="Name8" presStyleCnt="0"/>
      <dgm:spPr/>
    </dgm:pt>
    <dgm:pt modelId="{C53BAA0D-E223-4926-BBC9-3DD9619F2FCE}" type="pres">
      <dgm:prSet presAssocID="{2F79F687-6C50-4573-BD46-44DFF02E8313}" presName="level" presStyleLbl="node1" presStyleIdx="2" presStyleCnt="5">
        <dgm:presLayoutVars>
          <dgm:chMax val="1"/>
          <dgm:bulletEnabled val="1"/>
        </dgm:presLayoutVars>
      </dgm:prSet>
      <dgm:spPr/>
    </dgm:pt>
    <dgm:pt modelId="{DEA5EA2D-355D-424C-B5D9-4EE025DA852A}" type="pres">
      <dgm:prSet presAssocID="{2F79F687-6C50-4573-BD46-44DFF02E8313}" presName="levelTx" presStyleLbl="revTx" presStyleIdx="0" presStyleCnt="0">
        <dgm:presLayoutVars>
          <dgm:chMax val="1"/>
          <dgm:bulletEnabled val="1"/>
        </dgm:presLayoutVars>
      </dgm:prSet>
      <dgm:spPr/>
    </dgm:pt>
    <dgm:pt modelId="{39CAA2C1-7228-467E-9D88-645612B9E540}" type="pres">
      <dgm:prSet presAssocID="{CB156DFC-051F-4CE3-A125-F55B53F331C1}" presName="Name8" presStyleCnt="0"/>
      <dgm:spPr/>
    </dgm:pt>
    <dgm:pt modelId="{82D45601-2347-4BE0-AF6E-9A9EE2930EA2}" type="pres">
      <dgm:prSet presAssocID="{CB156DFC-051F-4CE3-A125-F55B53F331C1}" presName="level" presStyleLbl="node1" presStyleIdx="3" presStyleCnt="5">
        <dgm:presLayoutVars>
          <dgm:chMax val="1"/>
          <dgm:bulletEnabled val="1"/>
        </dgm:presLayoutVars>
      </dgm:prSet>
      <dgm:spPr/>
    </dgm:pt>
    <dgm:pt modelId="{2BCC3DD3-FC1D-49C0-A455-FE4AC2C7DC0E}" type="pres">
      <dgm:prSet presAssocID="{CB156DFC-051F-4CE3-A125-F55B53F331C1}" presName="levelTx" presStyleLbl="revTx" presStyleIdx="0" presStyleCnt="0">
        <dgm:presLayoutVars>
          <dgm:chMax val="1"/>
          <dgm:bulletEnabled val="1"/>
        </dgm:presLayoutVars>
      </dgm:prSet>
      <dgm:spPr/>
    </dgm:pt>
    <dgm:pt modelId="{95F67DC1-986E-4628-8822-8B0F47019A74}" type="pres">
      <dgm:prSet presAssocID="{6E269126-E7BB-4077-8EEC-083EE27BB998}" presName="Name8" presStyleCnt="0"/>
      <dgm:spPr/>
    </dgm:pt>
    <dgm:pt modelId="{80529EB0-415B-4385-B7F1-2DE3295FA87E}" type="pres">
      <dgm:prSet presAssocID="{6E269126-E7BB-4077-8EEC-083EE27BB998}" presName="level" presStyleLbl="node1" presStyleIdx="4" presStyleCnt="5">
        <dgm:presLayoutVars>
          <dgm:chMax val="1"/>
          <dgm:bulletEnabled val="1"/>
        </dgm:presLayoutVars>
      </dgm:prSet>
      <dgm:spPr/>
    </dgm:pt>
    <dgm:pt modelId="{57A2448D-29E5-4CE9-89E6-C9417D7D91AA}" type="pres">
      <dgm:prSet presAssocID="{6E269126-E7BB-4077-8EEC-083EE27BB998}" presName="levelTx" presStyleLbl="revTx" presStyleIdx="0" presStyleCnt="0">
        <dgm:presLayoutVars>
          <dgm:chMax val="1"/>
          <dgm:bulletEnabled val="1"/>
        </dgm:presLayoutVars>
      </dgm:prSet>
      <dgm:spPr/>
    </dgm:pt>
  </dgm:ptLst>
  <dgm:cxnLst>
    <dgm:cxn modelId="{25B6660B-5CD3-4D8B-AAC3-A01D096D2637}" srcId="{2BCC3532-DBAD-4D76-B979-25603BE3CA6F}" destId="{CB156DFC-051F-4CE3-A125-F55B53F331C1}" srcOrd="3" destOrd="0" parTransId="{E8B9A383-5E2D-4739-857D-AF50FF1679B8}" sibTransId="{2C681C1F-E521-4736-8719-1284C6A89676}"/>
    <dgm:cxn modelId="{9AFF8811-B1E8-4B76-8E6C-773FC5E84A5E}" srcId="{2BCC3532-DBAD-4D76-B979-25603BE3CA6F}" destId="{07D15E42-FECE-4019-87DD-F0905B59C253}" srcOrd="0" destOrd="0" parTransId="{9AA33A63-6218-4CF9-A7DB-ED546E32CEFD}" sibTransId="{E725F590-104B-47B4-B169-A373C192EB17}"/>
    <dgm:cxn modelId="{35E8F931-A477-E640-8F5D-120EAD0BC5A8}" type="presOf" srcId="{6E269126-E7BB-4077-8EEC-083EE27BB998}" destId="{80529EB0-415B-4385-B7F1-2DE3295FA87E}" srcOrd="0" destOrd="0" presId="urn:microsoft.com/office/officeart/2005/8/layout/pyramid1"/>
    <dgm:cxn modelId="{C55AA450-D02B-0447-9D68-2C89C24EE678}" type="presOf" srcId="{CB156DFC-051F-4CE3-A125-F55B53F331C1}" destId="{82D45601-2347-4BE0-AF6E-9A9EE2930EA2}" srcOrd="0" destOrd="0" presId="urn:microsoft.com/office/officeart/2005/8/layout/pyramid1"/>
    <dgm:cxn modelId="{C9F08F59-3A5F-DB42-A20A-BD4225AB6803}" type="presOf" srcId="{6E269126-E7BB-4077-8EEC-083EE27BB998}" destId="{57A2448D-29E5-4CE9-89E6-C9417D7D91AA}" srcOrd="1" destOrd="0" presId="urn:microsoft.com/office/officeart/2005/8/layout/pyramid1"/>
    <dgm:cxn modelId="{6A81756A-07B2-41B4-A2C7-A806A426B1C5}" srcId="{2BCC3532-DBAD-4D76-B979-25603BE3CA6F}" destId="{6E269126-E7BB-4077-8EEC-083EE27BB998}" srcOrd="4" destOrd="0" parTransId="{2D456D2B-7753-400D-A0BF-E29A50368838}" sibTransId="{9D84C6AB-3F3B-4BC3-8CDE-36E80BCFA398}"/>
    <dgm:cxn modelId="{87C3EE6D-3E6C-204F-8C31-17E002F68FEE}" type="presOf" srcId="{F8CCEC31-4D84-4E23-97AA-36A09F10D9ED}" destId="{4C3E7DB7-1D5F-42B2-99C3-D113A583BDD7}" srcOrd="1" destOrd="0" presId="urn:microsoft.com/office/officeart/2005/8/layout/pyramid1"/>
    <dgm:cxn modelId="{BF64A376-62FB-0949-9E8F-D86717FAC852}" type="presOf" srcId="{F8CCEC31-4D84-4E23-97AA-36A09F10D9ED}" destId="{033D4F25-6BD9-42B5-A4D9-A9A97008A13D}" srcOrd="0" destOrd="0" presId="urn:microsoft.com/office/officeart/2005/8/layout/pyramid1"/>
    <dgm:cxn modelId="{7CE84282-E4CB-46C9-B913-DA2565E7A5E5}" srcId="{2BCC3532-DBAD-4D76-B979-25603BE3CA6F}" destId="{2F79F687-6C50-4573-BD46-44DFF02E8313}" srcOrd="2" destOrd="0" parTransId="{BE6160AA-AAAC-4B81-9A33-D141595A4D84}" sibTransId="{472F74BB-2DEF-43F8-BF64-9ACC8D327E40}"/>
    <dgm:cxn modelId="{8E63669C-A377-E549-A27D-7FCE9A2E0BB6}" type="presOf" srcId="{2F79F687-6C50-4573-BD46-44DFF02E8313}" destId="{DEA5EA2D-355D-424C-B5D9-4EE025DA852A}" srcOrd="1" destOrd="0" presId="urn:microsoft.com/office/officeart/2005/8/layout/pyramid1"/>
    <dgm:cxn modelId="{695A519D-AA0D-554F-842F-D5843BC99638}" type="presOf" srcId="{07D15E42-FECE-4019-87DD-F0905B59C253}" destId="{1EEA7D5D-6E08-4977-9F45-B6572EEE1795}" srcOrd="1" destOrd="0" presId="urn:microsoft.com/office/officeart/2005/8/layout/pyramid1"/>
    <dgm:cxn modelId="{D34293BC-3E2D-E74C-BC38-43CDD1DD60E4}" type="presOf" srcId="{CB156DFC-051F-4CE3-A125-F55B53F331C1}" destId="{2BCC3DD3-FC1D-49C0-A455-FE4AC2C7DC0E}" srcOrd="1" destOrd="0" presId="urn:microsoft.com/office/officeart/2005/8/layout/pyramid1"/>
    <dgm:cxn modelId="{2773ABBC-E84C-AF4A-A9D3-0FE97D61646C}" type="presOf" srcId="{2F79F687-6C50-4573-BD46-44DFF02E8313}" destId="{C53BAA0D-E223-4926-BBC9-3DD9619F2FCE}" srcOrd="0" destOrd="0" presId="urn:microsoft.com/office/officeart/2005/8/layout/pyramid1"/>
    <dgm:cxn modelId="{2CCC75DD-5E55-D14B-8B11-3F82413D7F55}" type="presOf" srcId="{07D15E42-FECE-4019-87DD-F0905B59C253}" destId="{5D3688F7-ADBA-4DB7-993E-6A3DC7E9C000}" srcOrd="0" destOrd="0" presId="urn:microsoft.com/office/officeart/2005/8/layout/pyramid1"/>
    <dgm:cxn modelId="{E4187FEF-80A3-244E-BA96-C5857A840832}" type="presOf" srcId="{2BCC3532-DBAD-4D76-B979-25603BE3CA6F}" destId="{8D080AA6-B541-4646-AD59-6999A5A47473}" srcOrd="0" destOrd="0" presId="urn:microsoft.com/office/officeart/2005/8/layout/pyramid1"/>
    <dgm:cxn modelId="{4AAF43F8-5302-4B30-BC97-E817A3D0A6E1}" srcId="{2BCC3532-DBAD-4D76-B979-25603BE3CA6F}" destId="{F8CCEC31-4D84-4E23-97AA-36A09F10D9ED}" srcOrd="1" destOrd="0" parTransId="{F2DD1AA3-EF76-4EF6-BFE8-EDE46C7B26F8}" sibTransId="{1DAD8B30-2BE2-4CDA-8643-035B480CD8A8}"/>
    <dgm:cxn modelId="{30F238FE-CB41-544C-822D-55D37D5C501A}" type="presParOf" srcId="{8D080AA6-B541-4646-AD59-6999A5A47473}" destId="{3FF4F570-747C-4C26-847E-FE2F638DE0FD}" srcOrd="0" destOrd="0" presId="urn:microsoft.com/office/officeart/2005/8/layout/pyramid1"/>
    <dgm:cxn modelId="{727677EC-962D-0149-9BFA-4F0F0F9D9A46}" type="presParOf" srcId="{3FF4F570-747C-4C26-847E-FE2F638DE0FD}" destId="{5D3688F7-ADBA-4DB7-993E-6A3DC7E9C000}" srcOrd="0" destOrd="0" presId="urn:microsoft.com/office/officeart/2005/8/layout/pyramid1"/>
    <dgm:cxn modelId="{E8D99B69-8150-5C44-B244-E53EA14EF8B7}" type="presParOf" srcId="{3FF4F570-747C-4C26-847E-FE2F638DE0FD}" destId="{1EEA7D5D-6E08-4977-9F45-B6572EEE1795}" srcOrd="1" destOrd="0" presId="urn:microsoft.com/office/officeart/2005/8/layout/pyramid1"/>
    <dgm:cxn modelId="{D987842C-59C6-674D-8569-9081DF8F66A6}" type="presParOf" srcId="{8D080AA6-B541-4646-AD59-6999A5A47473}" destId="{8BA0313D-AD4A-4BDA-A95B-5FC40F0A72AF}" srcOrd="1" destOrd="0" presId="urn:microsoft.com/office/officeart/2005/8/layout/pyramid1"/>
    <dgm:cxn modelId="{42D0589B-DE2A-AE47-A934-3217F4BD06AE}" type="presParOf" srcId="{8BA0313D-AD4A-4BDA-A95B-5FC40F0A72AF}" destId="{033D4F25-6BD9-42B5-A4D9-A9A97008A13D}" srcOrd="0" destOrd="0" presId="urn:microsoft.com/office/officeart/2005/8/layout/pyramid1"/>
    <dgm:cxn modelId="{1AD152B7-7F94-D34B-866C-6FC02B105786}" type="presParOf" srcId="{8BA0313D-AD4A-4BDA-A95B-5FC40F0A72AF}" destId="{4C3E7DB7-1D5F-42B2-99C3-D113A583BDD7}" srcOrd="1" destOrd="0" presId="urn:microsoft.com/office/officeart/2005/8/layout/pyramid1"/>
    <dgm:cxn modelId="{B148FC62-F3A9-9D4F-8E7C-BF8036C401B3}" type="presParOf" srcId="{8D080AA6-B541-4646-AD59-6999A5A47473}" destId="{CCF1FC71-0663-4FD4-9762-1A021D201549}" srcOrd="2" destOrd="0" presId="urn:microsoft.com/office/officeart/2005/8/layout/pyramid1"/>
    <dgm:cxn modelId="{20F1AB42-EEBE-5945-9228-EF6A73FD3BE8}" type="presParOf" srcId="{CCF1FC71-0663-4FD4-9762-1A021D201549}" destId="{C53BAA0D-E223-4926-BBC9-3DD9619F2FCE}" srcOrd="0" destOrd="0" presId="urn:microsoft.com/office/officeart/2005/8/layout/pyramid1"/>
    <dgm:cxn modelId="{354E1F27-EEFC-0A44-A0FB-0D368ACC3B3E}" type="presParOf" srcId="{CCF1FC71-0663-4FD4-9762-1A021D201549}" destId="{DEA5EA2D-355D-424C-B5D9-4EE025DA852A}" srcOrd="1" destOrd="0" presId="urn:microsoft.com/office/officeart/2005/8/layout/pyramid1"/>
    <dgm:cxn modelId="{0FCBD889-AD22-7042-902F-0AFD2994730C}" type="presParOf" srcId="{8D080AA6-B541-4646-AD59-6999A5A47473}" destId="{39CAA2C1-7228-467E-9D88-645612B9E540}" srcOrd="3" destOrd="0" presId="urn:microsoft.com/office/officeart/2005/8/layout/pyramid1"/>
    <dgm:cxn modelId="{1FDE207E-C8F8-6E48-AAC3-8660215ABED8}" type="presParOf" srcId="{39CAA2C1-7228-467E-9D88-645612B9E540}" destId="{82D45601-2347-4BE0-AF6E-9A9EE2930EA2}" srcOrd="0" destOrd="0" presId="urn:microsoft.com/office/officeart/2005/8/layout/pyramid1"/>
    <dgm:cxn modelId="{4623E435-E685-3A4E-AA24-C056EEF42AA7}" type="presParOf" srcId="{39CAA2C1-7228-467E-9D88-645612B9E540}" destId="{2BCC3DD3-FC1D-49C0-A455-FE4AC2C7DC0E}" srcOrd="1" destOrd="0" presId="urn:microsoft.com/office/officeart/2005/8/layout/pyramid1"/>
    <dgm:cxn modelId="{1C5C79C7-B613-844B-B904-D34429AEAEDE}" type="presParOf" srcId="{8D080AA6-B541-4646-AD59-6999A5A47473}" destId="{95F67DC1-986E-4628-8822-8B0F47019A74}" srcOrd="4" destOrd="0" presId="urn:microsoft.com/office/officeart/2005/8/layout/pyramid1"/>
    <dgm:cxn modelId="{25DC38BC-8AA0-F94B-8ECB-3DADF632E54B}" type="presParOf" srcId="{95F67DC1-986E-4628-8822-8B0F47019A74}" destId="{80529EB0-415B-4385-B7F1-2DE3295FA87E}" srcOrd="0" destOrd="0" presId="urn:microsoft.com/office/officeart/2005/8/layout/pyramid1"/>
    <dgm:cxn modelId="{FE6FCF89-F1A2-B14E-8F65-2EA06E6FB3CE}" type="presParOf" srcId="{95F67DC1-986E-4628-8822-8B0F47019A74}" destId="{57A2448D-29E5-4CE9-89E6-C9417D7D91AA}" srcOrd="1" destOrd="0" presId="urn:microsoft.com/office/officeart/2005/8/layout/pyramid1"/>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277803B-7657-D449-8C19-F9BA23F68F70}" type="doc">
      <dgm:prSet loTypeId="urn:microsoft.com/office/officeart/2008/layout/HorizontalMultiLevelHierarchy" loCatId="" qsTypeId="urn:microsoft.com/office/officeart/2005/8/quickstyle/simple4" qsCatId="simple" csTypeId="urn:microsoft.com/office/officeart/2005/8/colors/colorful3" csCatId="colorful" phldr="1"/>
      <dgm:spPr/>
      <dgm:t>
        <a:bodyPr/>
        <a:lstStyle/>
        <a:p>
          <a:endParaRPr lang="en-US"/>
        </a:p>
      </dgm:t>
    </dgm:pt>
    <dgm:pt modelId="{F02B94E7-5E15-CD44-8F19-666300A725E3}">
      <dgm:prSet/>
      <dgm:spPr/>
      <dgm:t>
        <a:bodyPr/>
        <a:lstStyle/>
        <a:p>
          <a:pPr rtl="0"/>
          <a:r>
            <a:rPr lang="en-US" dirty="0">
              <a:solidFill>
                <a:schemeClr val="tx1"/>
              </a:solidFill>
            </a:rPr>
            <a:t>Types of Research</a:t>
          </a:r>
        </a:p>
      </dgm:t>
    </dgm:pt>
    <dgm:pt modelId="{5C7A5606-7AB3-DC45-BECB-9DEB70B2657B}" type="parTrans" cxnId="{8BE0BCFB-040E-FF40-9FEF-D0DEC904A6E9}">
      <dgm:prSet/>
      <dgm:spPr/>
      <dgm:t>
        <a:bodyPr/>
        <a:lstStyle/>
        <a:p>
          <a:endParaRPr lang="en-US">
            <a:solidFill>
              <a:schemeClr val="tx1"/>
            </a:solidFill>
          </a:endParaRPr>
        </a:p>
      </dgm:t>
    </dgm:pt>
    <dgm:pt modelId="{A0312DA1-92CC-F649-98E1-AFE90E162A8D}" type="sibTrans" cxnId="{8BE0BCFB-040E-FF40-9FEF-D0DEC904A6E9}">
      <dgm:prSet/>
      <dgm:spPr/>
      <dgm:t>
        <a:bodyPr/>
        <a:lstStyle/>
        <a:p>
          <a:endParaRPr lang="en-US">
            <a:solidFill>
              <a:schemeClr val="tx1"/>
            </a:solidFill>
          </a:endParaRPr>
        </a:p>
      </dgm:t>
    </dgm:pt>
    <dgm:pt modelId="{01707D63-C32C-DF49-BD22-7439C105C888}">
      <dgm:prSet/>
      <dgm:spPr/>
      <dgm:t>
        <a:bodyPr/>
        <a:lstStyle/>
        <a:p>
          <a:pPr rtl="0"/>
          <a:r>
            <a:rPr lang="en-US" dirty="0">
              <a:solidFill>
                <a:schemeClr val="tx1"/>
              </a:solidFill>
            </a:rPr>
            <a:t>Explanatory</a:t>
          </a:r>
        </a:p>
      </dgm:t>
    </dgm:pt>
    <dgm:pt modelId="{E85C3B80-0FBC-AA46-A4D3-5EBE37FA98DB}" type="parTrans" cxnId="{0318D1D7-8449-DE42-B3D5-973A06ED6A48}">
      <dgm:prSet/>
      <dgm:spPr/>
      <dgm:t>
        <a:bodyPr/>
        <a:lstStyle/>
        <a:p>
          <a:endParaRPr lang="en-US">
            <a:solidFill>
              <a:schemeClr val="tx1"/>
            </a:solidFill>
          </a:endParaRPr>
        </a:p>
      </dgm:t>
    </dgm:pt>
    <dgm:pt modelId="{BEFEF42D-E092-2143-AAA4-590DFF4A1222}" type="sibTrans" cxnId="{0318D1D7-8449-DE42-B3D5-973A06ED6A48}">
      <dgm:prSet/>
      <dgm:spPr/>
      <dgm:t>
        <a:bodyPr/>
        <a:lstStyle/>
        <a:p>
          <a:endParaRPr lang="en-US">
            <a:solidFill>
              <a:schemeClr val="tx1"/>
            </a:solidFill>
          </a:endParaRPr>
        </a:p>
      </dgm:t>
    </dgm:pt>
    <dgm:pt modelId="{18B09B5C-ACEB-8E46-9A67-C862FF8670C9}">
      <dgm:prSet/>
      <dgm:spPr/>
      <dgm:t>
        <a:bodyPr/>
        <a:lstStyle/>
        <a:p>
          <a:pPr rtl="0"/>
          <a:r>
            <a:rPr lang="en-US" dirty="0">
              <a:solidFill>
                <a:schemeClr val="tx1"/>
              </a:solidFill>
            </a:rPr>
            <a:t>Understanding Cause and Effect</a:t>
          </a:r>
        </a:p>
      </dgm:t>
    </dgm:pt>
    <dgm:pt modelId="{D1A62D17-01AC-E146-9C6F-AD3D239B0E4E}" type="parTrans" cxnId="{5C8F2C0B-48B4-CD44-A34D-64E69D3DF459}">
      <dgm:prSet/>
      <dgm:spPr/>
      <dgm:t>
        <a:bodyPr/>
        <a:lstStyle/>
        <a:p>
          <a:endParaRPr lang="en-US">
            <a:solidFill>
              <a:schemeClr val="tx1"/>
            </a:solidFill>
          </a:endParaRPr>
        </a:p>
      </dgm:t>
    </dgm:pt>
    <dgm:pt modelId="{9898BBF0-861F-D44D-B011-0062336D241A}" type="sibTrans" cxnId="{5C8F2C0B-48B4-CD44-A34D-64E69D3DF459}">
      <dgm:prSet/>
      <dgm:spPr/>
      <dgm:t>
        <a:bodyPr/>
        <a:lstStyle/>
        <a:p>
          <a:endParaRPr lang="en-US">
            <a:solidFill>
              <a:schemeClr val="tx1"/>
            </a:solidFill>
          </a:endParaRPr>
        </a:p>
      </dgm:t>
    </dgm:pt>
    <dgm:pt modelId="{6339E062-AAFF-5743-A020-BFC5A7261E48}">
      <dgm:prSet/>
      <dgm:spPr/>
      <dgm:t>
        <a:bodyPr/>
        <a:lstStyle/>
        <a:p>
          <a:r>
            <a:rPr lang="en-US" dirty="0">
              <a:solidFill>
                <a:schemeClr val="tx1"/>
              </a:solidFill>
            </a:rPr>
            <a:t>Descriptive</a:t>
          </a:r>
        </a:p>
      </dgm:t>
    </dgm:pt>
    <dgm:pt modelId="{E7888445-790F-8E4F-A64F-548C8511758B}" type="parTrans" cxnId="{CBDD5F0B-9517-0645-B69B-04AF9E0CDF2E}">
      <dgm:prSet/>
      <dgm:spPr/>
      <dgm:t>
        <a:bodyPr/>
        <a:lstStyle/>
        <a:p>
          <a:endParaRPr lang="en-US">
            <a:solidFill>
              <a:schemeClr val="tx1"/>
            </a:solidFill>
          </a:endParaRPr>
        </a:p>
      </dgm:t>
    </dgm:pt>
    <dgm:pt modelId="{64EB7139-3F7D-7846-BC0A-538B80325531}" type="sibTrans" cxnId="{CBDD5F0B-9517-0645-B69B-04AF9E0CDF2E}">
      <dgm:prSet/>
      <dgm:spPr/>
      <dgm:t>
        <a:bodyPr/>
        <a:lstStyle/>
        <a:p>
          <a:endParaRPr lang="en-US">
            <a:solidFill>
              <a:schemeClr val="tx1"/>
            </a:solidFill>
          </a:endParaRPr>
        </a:p>
      </dgm:t>
    </dgm:pt>
    <dgm:pt modelId="{08F3A349-05D1-0348-90D3-A0C545AC9888}">
      <dgm:prSet/>
      <dgm:spPr/>
      <dgm:t>
        <a:bodyPr/>
        <a:lstStyle/>
        <a:p>
          <a:r>
            <a:rPr lang="en-US" dirty="0">
              <a:solidFill>
                <a:schemeClr val="tx1"/>
              </a:solidFill>
            </a:rPr>
            <a:t>Filling in more information about a topic</a:t>
          </a:r>
        </a:p>
      </dgm:t>
    </dgm:pt>
    <dgm:pt modelId="{4632C550-8D7F-6F49-90EA-5F2D35C0906A}" type="parTrans" cxnId="{5FA3D34D-9F92-214B-A795-1BB0C830082C}">
      <dgm:prSet/>
      <dgm:spPr/>
      <dgm:t>
        <a:bodyPr/>
        <a:lstStyle/>
        <a:p>
          <a:endParaRPr lang="en-US">
            <a:solidFill>
              <a:schemeClr val="tx1"/>
            </a:solidFill>
          </a:endParaRPr>
        </a:p>
      </dgm:t>
    </dgm:pt>
    <dgm:pt modelId="{C50C33A0-DD4F-394F-A4A4-165F61C98F14}" type="sibTrans" cxnId="{5FA3D34D-9F92-214B-A795-1BB0C830082C}">
      <dgm:prSet/>
      <dgm:spPr/>
      <dgm:t>
        <a:bodyPr/>
        <a:lstStyle/>
        <a:p>
          <a:endParaRPr lang="en-US">
            <a:solidFill>
              <a:schemeClr val="tx1"/>
            </a:solidFill>
          </a:endParaRPr>
        </a:p>
      </dgm:t>
    </dgm:pt>
    <dgm:pt modelId="{1475F432-3E0C-9B43-BD3D-28BA2B0653D8}">
      <dgm:prSet/>
      <dgm:spPr/>
      <dgm:t>
        <a:bodyPr/>
        <a:lstStyle/>
        <a:p>
          <a:r>
            <a:rPr lang="en-US" dirty="0">
              <a:solidFill>
                <a:schemeClr val="tx1"/>
              </a:solidFill>
            </a:rPr>
            <a:t>Exploratory</a:t>
          </a:r>
        </a:p>
      </dgm:t>
    </dgm:pt>
    <dgm:pt modelId="{67927F90-9525-2148-9204-9BD511EDC645}" type="parTrans" cxnId="{CB4E9E7D-C307-E948-A1F5-D18BE89D918D}">
      <dgm:prSet/>
      <dgm:spPr/>
      <dgm:t>
        <a:bodyPr/>
        <a:lstStyle/>
        <a:p>
          <a:endParaRPr lang="en-US">
            <a:solidFill>
              <a:schemeClr val="tx1"/>
            </a:solidFill>
          </a:endParaRPr>
        </a:p>
      </dgm:t>
    </dgm:pt>
    <dgm:pt modelId="{7B5E21C7-F841-9042-B230-72B626089B3D}" type="sibTrans" cxnId="{CB4E9E7D-C307-E948-A1F5-D18BE89D918D}">
      <dgm:prSet/>
      <dgm:spPr/>
      <dgm:t>
        <a:bodyPr/>
        <a:lstStyle/>
        <a:p>
          <a:endParaRPr lang="en-US">
            <a:solidFill>
              <a:schemeClr val="tx1"/>
            </a:solidFill>
          </a:endParaRPr>
        </a:p>
      </dgm:t>
    </dgm:pt>
    <dgm:pt modelId="{00BC292C-6BA2-0F43-A849-FFF392676EDA}">
      <dgm:prSet/>
      <dgm:spPr/>
      <dgm:t>
        <a:bodyPr/>
        <a:lstStyle/>
        <a:p>
          <a:r>
            <a:rPr lang="en-US" dirty="0">
              <a:solidFill>
                <a:schemeClr val="tx1"/>
              </a:solidFill>
            </a:rPr>
            <a:t>Initial research on a topic</a:t>
          </a:r>
        </a:p>
      </dgm:t>
    </dgm:pt>
    <dgm:pt modelId="{AA0B1B2E-6212-BF49-9A5C-A2BCC6CDD06A}" type="parTrans" cxnId="{FBADB65B-82A2-1544-B196-F4DBC22D3409}">
      <dgm:prSet/>
      <dgm:spPr/>
      <dgm:t>
        <a:bodyPr/>
        <a:lstStyle/>
        <a:p>
          <a:endParaRPr lang="en-US">
            <a:solidFill>
              <a:schemeClr val="tx1"/>
            </a:solidFill>
          </a:endParaRPr>
        </a:p>
      </dgm:t>
    </dgm:pt>
    <dgm:pt modelId="{E84B5F04-E2E3-444D-B308-4629B7AD3CC9}" type="sibTrans" cxnId="{FBADB65B-82A2-1544-B196-F4DBC22D3409}">
      <dgm:prSet/>
      <dgm:spPr/>
      <dgm:t>
        <a:bodyPr/>
        <a:lstStyle/>
        <a:p>
          <a:endParaRPr lang="en-US">
            <a:solidFill>
              <a:schemeClr val="tx1"/>
            </a:solidFill>
          </a:endParaRPr>
        </a:p>
      </dgm:t>
    </dgm:pt>
    <dgm:pt modelId="{DA383DF1-0F7B-ED4B-992F-7B4831002D35}" type="pres">
      <dgm:prSet presAssocID="{F277803B-7657-D449-8C19-F9BA23F68F70}" presName="Name0" presStyleCnt="0">
        <dgm:presLayoutVars>
          <dgm:chPref val="1"/>
          <dgm:dir/>
          <dgm:animOne val="branch"/>
          <dgm:animLvl val="lvl"/>
          <dgm:resizeHandles val="exact"/>
        </dgm:presLayoutVars>
      </dgm:prSet>
      <dgm:spPr/>
    </dgm:pt>
    <dgm:pt modelId="{4DE071CD-1ADE-944A-B310-D11293B0C4E2}" type="pres">
      <dgm:prSet presAssocID="{F02B94E7-5E15-CD44-8F19-666300A725E3}" presName="root1" presStyleCnt="0"/>
      <dgm:spPr/>
    </dgm:pt>
    <dgm:pt modelId="{5CB049A7-9A13-904B-A133-7C2B5C0C5E28}" type="pres">
      <dgm:prSet presAssocID="{F02B94E7-5E15-CD44-8F19-666300A725E3}" presName="LevelOneTextNode" presStyleLbl="node0" presStyleIdx="0" presStyleCnt="1">
        <dgm:presLayoutVars>
          <dgm:chPref val="3"/>
        </dgm:presLayoutVars>
      </dgm:prSet>
      <dgm:spPr/>
    </dgm:pt>
    <dgm:pt modelId="{8B35094D-821E-1948-9D20-9C80E2B2594B}" type="pres">
      <dgm:prSet presAssocID="{F02B94E7-5E15-CD44-8F19-666300A725E3}" presName="level2hierChild" presStyleCnt="0"/>
      <dgm:spPr/>
    </dgm:pt>
    <dgm:pt modelId="{E7EAA48A-4D44-0D4D-8A32-EC6281EF0305}" type="pres">
      <dgm:prSet presAssocID="{67927F90-9525-2148-9204-9BD511EDC645}" presName="conn2-1" presStyleLbl="parChTrans1D2" presStyleIdx="0" presStyleCnt="3"/>
      <dgm:spPr/>
    </dgm:pt>
    <dgm:pt modelId="{D7DCA13E-50AE-0A49-B79F-27AF97FECE13}" type="pres">
      <dgm:prSet presAssocID="{67927F90-9525-2148-9204-9BD511EDC645}" presName="connTx" presStyleLbl="parChTrans1D2" presStyleIdx="0" presStyleCnt="3"/>
      <dgm:spPr/>
    </dgm:pt>
    <dgm:pt modelId="{4A8F52A4-BB15-FD46-B7E1-242369343E39}" type="pres">
      <dgm:prSet presAssocID="{1475F432-3E0C-9B43-BD3D-28BA2B0653D8}" presName="root2" presStyleCnt="0"/>
      <dgm:spPr/>
    </dgm:pt>
    <dgm:pt modelId="{7C2D7300-FA8D-904C-9441-37F744A5A147}" type="pres">
      <dgm:prSet presAssocID="{1475F432-3E0C-9B43-BD3D-28BA2B0653D8}" presName="LevelTwoTextNode" presStyleLbl="node2" presStyleIdx="0" presStyleCnt="3">
        <dgm:presLayoutVars>
          <dgm:chPref val="3"/>
        </dgm:presLayoutVars>
      </dgm:prSet>
      <dgm:spPr/>
    </dgm:pt>
    <dgm:pt modelId="{8BA45661-2B54-414E-99CF-42D523DE9E55}" type="pres">
      <dgm:prSet presAssocID="{1475F432-3E0C-9B43-BD3D-28BA2B0653D8}" presName="level3hierChild" presStyleCnt="0"/>
      <dgm:spPr/>
    </dgm:pt>
    <dgm:pt modelId="{33492E45-BFF0-3042-99A9-5241E58C524D}" type="pres">
      <dgm:prSet presAssocID="{AA0B1B2E-6212-BF49-9A5C-A2BCC6CDD06A}" presName="conn2-1" presStyleLbl="parChTrans1D3" presStyleIdx="0" presStyleCnt="3"/>
      <dgm:spPr/>
    </dgm:pt>
    <dgm:pt modelId="{90D40D0F-0C88-0244-A683-DEDE1BCE3EB8}" type="pres">
      <dgm:prSet presAssocID="{AA0B1B2E-6212-BF49-9A5C-A2BCC6CDD06A}" presName="connTx" presStyleLbl="parChTrans1D3" presStyleIdx="0" presStyleCnt="3"/>
      <dgm:spPr/>
    </dgm:pt>
    <dgm:pt modelId="{C36E0D26-AA72-4848-A5A9-8C6BA090CC55}" type="pres">
      <dgm:prSet presAssocID="{00BC292C-6BA2-0F43-A849-FFF392676EDA}" presName="root2" presStyleCnt="0"/>
      <dgm:spPr/>
    </dgm:pt>
    <dgm:pt modelId="{B2F75FEC-8992-FD41-81A4-E031F59171CC}" type="pres">
      <dgm:prSet presAssocID="{00BC292C-6BA2-0F43-A849-FFF392676EDA}" presName="LevelTwoTextNode" presStyleLbl="node3" presStyleIdx="0" presStyleCnt="3">
        <dgm:presLayoutVars>
          <dgm:chPref val="3"/>
        </dgm:presLayoutVars>
      </dgm:prSet>
      <dgm:spPr/>
    </dgm:pt>
    <dgm:pt modelId="{88B37507-73D4-5540-8A19-012585F8B0AD}" type="pres">
      <dgm:prSet presAssocID="{00BC292C-6BA2-0F43-A849-FFF392676EDA}" presName="level3hierChild" presStyleCnt="0"/>
      <dgm:spPr/>
    </dgm:pt>
    <dgm:pt modelId="{403A68BF-DDEF-F941-9E9E-5C227B5B33C4}" type="pres">
      <dgm:prSet presAssocID="{E7888445-790F-8E4F-A64F-548C8511758B}" presName="conn2-1" presStyleLbl="parChTrans1D2" presStyleIdx="1" presStyleCnt="3"/>
      <dgm:spPr/>
    </dgm:pt>
    <dgm:pt modelId="{0A03F715-97E9-0D47-91C9-FD750697DF4A}" type="pres">
      <dgm:prSet presAssocID="{E7888445-790F-8E4F-A64F-548C8511758B}" presName="connTx" presStyleLbl="parChTrans1D2" presStyleIdx="1" presStyleCnt="3"/>
      <dgm:spPr/>
    </dgm:pt>
    <dgm:pt modelId="{F2084322-7598-C046-B4F8-894DBECFC90E}" type="pres">
      <dgm:prSet presAssocID="{6339E062-AAFF-5743-A020-BFC5A7261E48}" presName="root2" presStyleCnt="0"/>
      <dgm:spPr/>
    </dgm:pt>
    <dgm:pt modelId="{DC19F514-9F8B-B246-8464-4456A3E645AC}" type="pres">
      <dgm:prSet presAssocID="{6339E062-AAFF-5743-A020-BFC5A7261E48}" presName="LevelTwoTextNode" presStyleLbl="node2" presStyleIdx="1" presStyleCnt="3">
        <dgm:presLayoutVars>
          <dgm:chPref val="3"/>
        </dgm:presLayoutVars>
      </dgm:prSet>
      <dgm:spPr/>
    </dgm:pt>
    <dgm:pt modelId="{503B9F5A-7608-0242-A62B-8647E927E603}" type="pres">
      <dgm:prSet presAssocID="{6339E062-AAFF-5743-A020-BFC5A7261E48}" presName="level3hierChild" presStyleCnt="0"/>
      <dgm:spPr/>
    </dgm:pt>
    <dgm:pt modelId="{DBEE09DC-089D-C445-B2DB-2BE491D53D8D}" type="pres">
      <dgm:prSet presAssocID="{4632C550-8D7F-6F49-90EA-5F2D35C0906A}" presName="conn2-1" presStyleLbl="parChTrans1D3" presStyleIdx="1" presStyleCnt="3"/>
      <dgm:spPr/>
    </dgm:pt>
    <dgm:pt modelId="{4CEEC6C9-7AB2-4845-8FBA-AAF8A4BBA29C}" type="pres">
      <dgm:prSet presAssocID="{4632C550-8D7F-6F49-90EA-5F2D35C0906A}" presName="connTx" presStyleLbl="parChTrans1D3" presStyleIdx="1" presStyleCnt="3"/>
      <dgm:spPr/>
    </dgm:pt>
    <dgm:pt modelId="{34468B52-6B58-0447-AE9E-130EF6992FE7}" type="pres">
      <dgm:prSet presAssocID="{08F3A349-05D1-0348-90D3-A0C545AC9888}" presName="root2" presStyleCnt="0"/>
      <dgm:spPr/>
    </dgm:pt>
    <dgm:pt modelId="{04D15ED1-C3C7-5847-B5DB-88676C480646}" type="pres">
      <dgm:prSet presAssocID="{08F3A349-05D1-0348-90D3-A0C545AC9888}" presName="LevelTwoTextNode" presStyleLbl="node3" presStyleIdx="1" presStyleCnt="3">
        <dgm:presLayoutVars>
          <dgm:chPref val="3"/>
        </dgm:presLayoutVars>
      </dgm:prSet>
      <dgm:spPr/>
    </dgm:pt>
    <dgm:pt modelId="{32E97EFB-8DFF-7C4D-944F-BCAC39762DA8}" type="pres">
      <dgm:prSet presAssocID="{08F3A349-05D1-0348-90D3-A0C545AC9888}" presName="level3hierChild" presStyleCnt="0"/>
      <dgm:spPr/>
    </dgm:pt>
    <dgm:pt modelId="{4D263ED6-06DA-934C-B632-613A66ADE0E0}" type="pres">
      <dgm:prSet presAssocID="{E85C3B80-0FBC-AA46-A4D3-5EBE37FA98DB}" presName="conn2-1" presStyleLbl="parChTrans1D2" presStyleIdx="2" presStyleCnt="3"/>
      <dgm:spPr/>
    </dgm:pt>
    <dgm:pt modelId="{0AD9021D-F61D-5141-8BE3-684F59156C86}" type="pres">
      <dgm:prSet presAssocID="{E85C3B80-0FBC-AA46-A4D3-5EBE37FA98DB}" presName="connTx" presStyleLbl="parChTrans1D2" presStyleIdx="2" presStyleCnt="3"/>
      <dgm:spPr/>
    </dgm:pt>
    <dgm:pt modelId="{A7CF3D1E-5775-1443-912D-371F48CD8260}" type="pres">
      <dgm:prSet presAssocID="{01707D63-C32C-DF49-BD22-7439C105C888}" presName="root2" presStyleCnt="0"/>
      <dgm:spPr/>
    </dgm:pt>
    <dgm:pt modelId="{36408767-5217-8D44-BD6E-7911371D7122}" type="pres">
      <dgm:prSet presAssocID="{01707D63-C32C-DF49-BD22-7439C105C888}" presName="LevelTwoTextNode" presStyleLbl="node2" presStyleIdx="2" presStyleCnt="3">
        <dgm:presLayoutVars>
          <dgm:chPref val="3"/>
        </dgm:presLayoutVars>
      </dgm:prSet>
      <dgm:spPr/>
    </dgm:pt>
    <dgm:pt modelId="{AD1D9036-813B-F54A-B111-4FCCFC3E92EB}" type="pres">
      <dgm:prSet presAssocID="{01707D63-C32C-DF49-BD22-7439C105C888}" presName="level3hierChild" presStyleCnt="0"/>
      <dgm:spPr/>
    </dgm:pt>
    <dgm:pt modelId="{C36B4AC4-5B6B-0B4D-A108-E44E5F727CF4}" type="pres">
      <dgm:prSet presAssocID="{D1A62D17-01AC-E146-9C6F-AD3D239B0E4E}" presName="conn2-1" presStyleLbl="parChTrans1D3" presStyleIdx="2" presStyleCnt="3"/>
      <dgm:spPr/>
    </dgm:pt>
    <dgm:pt modelId="{FD78D875-5D16-4649-A729-A16F71AC3694}" type="pres">
      <dgm:prSet presAssocID="{D1A62D17-01AC-E146-9C6F-AD3D239B0E4E}" presName="connTx" presStyleLbl="parChTrans1D3" presStyleIdx="2" presStyleCnt="3"/>
      <dgm:spPr/>
    </dgm:pt>
    <dgm:pt modelId="{D3E7C50A-F173-7741-87CE-EA318E94DAE6}" type="pres">
      <dgm:prSet presAssocID="{18B09B5C-ACEB-8E46-9A67-C862FF8670C9}" presName="root2" presStyleCnt="0"/>
      <dgm:spPr/>
    </dgm:pt>
    <dgm:pt modelId="{47490677-F653-9E4F-BC4F-5686D1CB1F26}" type="pres">
      <dgm:prSet presAssocID="{18B09B5C-ACEB-8E46-9A67-C862FF8670C9}" presName="LevelTwoTextNode" presStyleLbl="node3" presStyleIdx="2" presStyleCnt="3">
        <dgm:presLayoutVars>
          <dgm:chPref val="3"/>
        </dgm:presLayoutVars>
      </dgm:prSet>
      <dgm:spPr/>
    </dgm:pt>
    <dgm:pt modelId="{C9AE8E62-7F66-3040-9A14-7F3722F5402A}" type="pres">
      <dgm:prSet presAssocID="{18B09B5C-ACEB-8E46-9A67-C862FF8670C9}" presName="level3hierChild" presStyleCnt="0"/>
      <dgm:spPr/>
    </dgm:pt>
  </dgm:ptLst>
  <dgm:cxnLst>
    <dgm:cxn modelId="{90C30002-5786-4F42-8039-EAB417359294}" type="presOf" srcId="{AA0B1B2E-6212-BF49-9A5C-A2BCC6CDD06A}" destId="{33492E45-BFF0-3042-99A9-5241E58C524D}" srcOrd="0" destOrd="0" presId="urn:microsoft.com/office/officeart/2008/layout/HorizontalMultiLevelHierarchy"/>
    <dgm:cxn modelId="{5C8F2C0B-48B4-CD44-A34D-64E69D3DF459}" srcId="{01707D63-C32C-DF49-BD22-7439C105C888}" destId="{18B09B5C-ACEB-8E46-9A67-C862FF8670C9}" srcOrd="0" destOrd="0" parTransId="{D1A62D17-01AC-E146-9C6F-AD3D239B0E4E}" sibTransId="{9898BBF0-861F-D44D-B011-0062336D241A}"/>
    <dgm:cxn modelId="{CBDD5F0B-9517-0645-B69B-04AF9E0CDF2E}" srcId="{F02B94E7-5E15-CD44-8F19-666300A725E3}" destId="{6339E062-AAFF-5743-A020-BFC5A7261E48}" srcOrd="1" destOrd="0" parTransId="{E7888445-790F-8E4F-A64F-548C8511758B}" sibTransId="{64EB7139-3F7D-7846-BC0A-538B80325531}"/>
    <dgm:cxn modelId="{ADCFFB27-BB9A-0D46-9DD7-FA2C60EBE6D6}" type="presOf" srcId="{6339E062-AAFF-5743-A020-BFC5A7261E48}" destId="{DC19F514-9F8B-B246-8464-4456A3E645AC}" srcOrd="0" destOrd="0" presId="urn:microsoft.com/office/officeart/2008/layout/HorizontalMultiLevelHierarchy"/>
    <dgm:cxn modelId="{4DC76042-A4A0-9C4F-A31E-746FAF716466}" type="presOf" srcId="{18B09B5C-ACEB-8E46-9A67-C862FF8670C9}" destId="{47490677-F653-9E4F-BC4F-5686D1CB1F26}" srcOrd="0" destOrd="0" presId="urn:microsoft.com/office/officeart/2008/layout/HorizontalMultiLevelHierarchy"/>
    <dgm:cxn modelId="{5FA3D34D-9F92-214B-A795-1BB0C830082C}" srcId="{6339E062-AAFF-5743-A020-BFC5A7261E48}" destId="{08F3A349-05D1-0348-90D3-A0C545AC9888}" srcOrd="0" destOrd="0" parTransId="{4632C550-8D7F-6F49-90EA-5F2D35C0906A}" sibTransId="{C50C33A0-DD4F-394F-A4A4-165F61C98F14}"/>
    <dgm:cxn modelId="{13164C4F-CCAE-7043-997A-524409A74193}" type="presOf" srcId="{67927F90-9525-2148-9204-9BD511EDC645}" destId="{D7DCA13E-50AE-0A49-B79F-27AF97FECE13}" srcOrd="1" destOrd="0" presId="urn:microsoft.com/office/officeart/2008/layout/HorizontalMultiLevelHierarchy"/>
    <dgm:cxn modelId="{FBADB65B-82A2-1544-B196-F4DBC22D3409}" srcId="{1475F432-3E0C-9B43-BD3D-28BA2B0653D8}" destId="{00BC292C-6BA2-0F43-A849-FFF392676EDA}" srcOrd="0" destOrd="0" parTransId="{AA0B1B2E-6212-BF49-9A5C-A2BCC6CDD06A}" sibTransId="{E84B5F04-E2E3-444D-B308-4629B7AD3CC9}"/>
    <dgm:cxn modelId="{F316D869-CF1C-E842-8CCC-ADFA60FF65F5}" type="presOf" srcId="{01707D63-C32C-DF49-BD22-7439C105C888}" destId="{36408767-5217-8D44-BD6E-7911371D7122}" srcOrd="0" destOrd="0" presId="urn:microsoft.com/office/officeart/2008/layout/HorizontalMultiLevelHierarchy"/>
    <dgm:cxn modelId="{CB4E9E7D-C307-E948-A1F5-D18BE89D918D}" srcId="{F02B94E7-5E15-CD44-8F19-666300A725E3}" destId="{1475F432-3E0C-9B43-BD3D-28BA2B0653D8}" srcOrd="0" destOrd="0" parTransId="{67927F90-9525-2148-9204-9BD511EDC645}" sibTransId="{7B5E21C7-F841-9042-B230-72B626089B3D}"/>
    <dgm:cxn modelId="{59561E7E-47C4-514F-AA14-DA1BC8021D28}" type="presOf" srcId="{1475F432-3E0C-9B43-BD3D-28BA2B0653D8}" destId="{7C2D7300-FA8D-904C-9441-37F744A5A147}" srcOrd="0" destOrd="0" presId="urn:microsoft.com/office/officeart/2008/layout/HorizontalMultiLevelHierarchy"/>
    <dgm:cxn modelId="{F7C85CA2-2B79-6E4D-967B-BC18272DBC04}" type="presOf" srcId="{F277803B-7657-D449-8C19-F9BA23F68F70}" destId="{DA383DF1-0F7B-ED4B-992F-7B4831002D35}" srcOrd="0" destOrd="0" presId="urn:microsoft.com/office/officeart/2008/layout/HorizontalMultiLevelHierarchy"/>
    <dgm:cxn modelId="{7BC1C9AA-8134-874A-A8D2-068674553284}" type="presOf" srcId="{D1A62D17-01AC-E146-9C6F-AD3D239B0E4E}" destId="{FD78D875-5D16-4649-A729-A16F71AC3694}" srcOrd="1" destOrd="0" presId="urn:microsoft.com/office/officeart/2008/layout/HorizontalMultiLevelHierarchy"/>
    <dgm:cxn modelId="{08C916AD-E114-C845-80D6-25E010276402}" type="presOf" srcId="{67927F90-9525-2148-9204-9BD511EDC645}" destId="{E7EAA48A-4D44-0D4D-8A32-EC6281EF0305}" srcOrd="0" destOrd="0" presId="urn:microsoft.com/office/officeart/2008/layout/HorizontalMultiLevelHierarchy"/>
    <dgm:cxn modelId="{70513BC7-F1D4-A141-8CD1-E19C1CF537ED}" type="presOf" srcId="{08F3A349-05D1-0348-90D3-A0C545AC9888}" destId="{04D15ED1-C3C7-5847-B5DB-88676C480646}" srcOrd="0" destOrd="0" presId="urn:microsoft.com/office/officeart/2008/layout/HorizontalMultiLevelHierarchy"/>
    <dgm:cxn modelId="{5EAAF5CB-6395-744E-9058-E077AA13F150}" type="presOf" srcId="{E85C3B80-0FBC-AA46-A4D3-5EBE37FA98DB}" destId="{4D263ED6-06DA-934C-B632-613A66ADE0E0}" srcOrd="0" destOrd="0" presId="urn:microsoft.com/office/officeart/2008/layout/HorizontalMultiLevelHierarchy"/>
    <dgm:cxn modelId="{D1D732D4-5B55-D748-B386-15574FC53CFB}" type="presOf" srcId="{4632C550-8D7F-6F49-90EA-5F2D35C0906A}" destId="{4CEEC6C9-7AB2-4845-8FBA-AAF8A4BBA29C}" srcOrd="1" destOrd="0" presId="urn:microsoft.com/office/officeart/2008/layout/HorizontalMultiLevelHierarchy"/>
    <dgm:cxn modelId="{0318D1D7-8449-DE42-B3D5-973A06ED6A48}" srcId="{F02B94E7-5E15-CD44-8F19-666300A725E3}" destId="{01707D63-C32C-DF49-BD22-7439C105C888}" srcOrd="2" destOrd="0" parTransId="{E85C3B80-0FBC-AA46-A4D3-5EBE37FA98DB}" sibTransId="{BEFEF42D-E092-2143-AAA4-590DFF4A1222}"/>
    <dgm:cxn modelId="{BD5F07E1-885B-5D48-9EFB-1EE226AF9B67}" type="presOf" srcId="{AA0B1B2E-6212-BF49-9A5C-A2BCC6CDD06A}" destId="{90D40D0F-0C88-0244-A683-DEDE1BCE3EB8}" srcOrd="1" destOrd="0" presId="urn:microsoft.com/office/officeart/2008/layout/HorizontalMultiLevelHierarchy"/>
    <dgm:cxn modelId="{BF9EBCE2-A2CA-DC45-BD6C-B11F429A3384}" type="presOf" srcId="{E85C3B80-0FBC-AA46-A4D3-5EBE37FA98DB}" destId="{0AD9021D-F61D-5141-8BE3-684F59156C86}" srcOrd="1" destOrd="0" presId="urn:microsoft.com/office/officeart/2008/layout/HorizontalMultiLevelHierarchy"/>
    <dgm:cxn modelId="{657C07E3-F66D-474C-8778-79B416C00C2D}" type="presOf" srcId="{E7888445-790F-8E4F-A64F-548C8511758B}" destId="{0A03F715-97E9-0D47-91C9-FD750697DF4A}" srcOrd="1" destOrd="0" presId="urn:microsoft.com/office/officeart/2008/layout/HorizontalMultiLevelHierarchy"/>
    <dgm:cxn modelId="{02D785EB-DEF2-204E-B780-C76E2D0BCA11}" type="presOf" srcId="{F02B94E7-5E15-CD44-8F19-666300A725E3}" destId="{5CB049A7-9A13-904B-A133-7C2B5C0C5E28}" srcOrd="0" destOrd="0" presId="urn:microsoft.com/office/officeart/2008/layout/HorizontalMultiLevelHierarchy"/>
    <dgm:cxn modelId="{194010ED-AAB4-E745-8017-41577061C366}" type="presOf" srcId="{D1A62D17-01AC-E146-9C6F-AD3D239B0E4E}" destId="{C36B4AC4-5B6B-0B4D-A108-E44E5F727CF4}" srcOrd="0" destOrd="0" presId="urn:microsoft.com/office/officeart/2008/layout/HorizontalMultiLevelHierarchy"/>
    <dgm:cxn modelId="{F933F6ED-70DB-D344-9661-5AD2ACD275FC}" type="presOf" srcId="{00BC292C-6BA2-0F43-A849-FFF392676EDA}" destId="{B2F75FEC-8992-FD41-81A4-E031F59171CC}" srcOrd="0" destOrd="0" presId="urn:microsoft.com/office/officeart/2008/layout/HorizontalMultiLevelHierarchy"/>
    <dgm:cxn modelId="{E25980F9-8D92-E74B-88F9-7BE6CC7A5A19}" type="presOf" srcId="{E7888445-790F-8E4F-A64F-548C8511758B}" destId="{403A68BF-DDEF-F941-9E9E-5C227B5B33C4}" srcOrd="0" destOrd="0" presId="urn:microsoft.com/office/officeart/2008/layout/HorizontalMultiLevelHierarchy"/>
    <dgm:cxn modelId="{8BE0BCFB-040E-FF40-9FEF-D0DEC904A6E9}" srcId="{F277803B-7657-D449-8C19-F9BA23F68F70}" destId="{F02B94E7-5E15-CD44-8F19-666300A725E3}" srcOrd="0" destOrd="0" parTransId="{5C7A5606-7AB3-DC45-BECB-9DEB70B2657B}" sibTransId="{A0312DA1-92CC-F649-98E1-AFE90E162A8D}"/>
    <dgm:cxn modelId="{B51C67FD-C570-C64C-8189-24CA71C3B208}" type="presOf" srcId="{4632C550-8D7F-6F49-90EA-5F2D35C0906A}" destId="{DBEE09DC-089D-C445-B2DB-2BE491D53D8D}" srcOrd="0" destOrd="0" presId="urn:microsoft.com/office/officeart/2008/layout/HorizontalMultiLevelHierarchy"/>
    <dgm:cxn modelId="{546C8FDC-47F2-5940-B8C0-3951E7BEADE7}" type="presParOf" srcId="{DA383DF1-0F7B-ED4B-992F-7B4831002D35}" destId="{4DE071CD-1ADE-944A-B310-D11293B0C4E2}" srcOrd="0" destOrd="0" presId="urn:microsoft.com/office/officeart/2008/layout/HorizontalMultiLevelHierarchy"/>
    <dgm:cxn modelId="{B7433E49-C207-1B4D-9AEC-BB4E2A62FAF7}" type="presParOf" srcId="{4DE071CD-1ADE-944A-B310-D11293B0C4E2}" destId="{5CB049A7-9A13-904B-A133-7C2B5C0C5E28}" srcOrd="0" destOrd="0" presId="urn:microsoft.com/office/officeart/2008/layout/HorizontalMultiLevelHierarchy"/>
    <dgm:cxn modelId="{7F617DC2-DDCF-BA4D-AD67-BE607CF09267}" type="presParOf" srcId="{4DE071CD-1ADE-944A-B310-D11293B0C4E2}" destId="{8B35094D-821E-1948-9D20-9C80E2B2594B}" srcOrd="1" destOrd="0" presId="urn:microsoft.com/office/officeart/2008/layout/HorizontalMultiLevelHierarchy"/>
    <dgm:cxn modelId="{15E02B74-AA8F-B443-9230-A68FC3DA2C7B}" type="presParOf" srcId="{8B35094D-821E-1948-9D20-9C80E2B2594B}" destId="{E7EAA48A-4D44-0D4D-8A32-EC6281EF0305}" srcOrd="0" destOrd="0" presId="urn:microsoft.com/office/officeart/2008/layout/HorizontalMultiLevelHierarchy"/>
    <dgm:cxn modelId="{21B8137B-57C9-BA45-A76E-175348978C77}" type="presParOf" srcId="{E7EAA48A-4D44-0D4D-8A32-EC6281EF0305}" destId="{D7DCA13E-50AE-0A49-B79F-27AF97FECE13}" srcOrd="0" destOrd="0" presId="urn:microsoft.com/office/officeart/2008/layout/HorizontalMultiLevelHierarchy"/>
    <dgm:cxn modelId="{DDDDF6F6-8CF8-4F48-B963-F27704EF5767}" type="presParOf" srcId="{8B35094D-821E-1948-9D20-9C80E2B2594B}" destId="{4A8F52A4-BB15-FD46-B7E1-242369343E39}" srcOrd="1" destOrd="0" presId="urn:microsoft.com/office/officeart/2008/layout/HorizontalMultiLevelHierarchy"/>
    <dgm:cxn modelId="{5DA58915-981E-E84A-80F4-8C97B23E29E9}" type="presParOf" srcId="{4A8F52A4-BB15-FD46-B7E1-242369343E39}" destId="{7C2D7300-FA8D-904C-9441-37F744A5A147}" srcOrd="0" destOrd="0" presId="urn:microsoft.com/office/officeart/2008/layout/HorizontalMultiLevelHierarchy"/>
    <dgm:cxn modelId="{D5C4FA4C-D0D6-1041-8D34-8EB0FC319EE0}" type="presParOf" srcId="{4A8F52A4-BB15-FD46-B7E1-242369343E39}" destId="{8BA45661-2B54-414E-99CF-42D523DE9E55}" srcOrd="1" destOrd="0" presId="urn:microsoft.com/office/officeart/2008/layout/HorizontalMultiLevelHierarchy"/>
    <dgm:cxn modelId="{2287B42A-AFD7-F04E-B85A-2F7FCA38E32A}" type="presParOf" srcId="{8BA45661-2B54-414E-99CF-42D523DE9E55}" destId="{33492E45-BFF0-3042-99A9-5241E58C524D}" srcOrd="0" destOrd="0" presId="urn:microsoft.com/office/officeart/2008/layout/HorizontalMultiLevelHierarchy"/>
    <dgm:cxn modelId="{88BCF0F1-449B-4B4D-B44C-7B75D12199D3}" type="presParOf" srcId="{33492E45-BFF0-3042-99A9-5241E58C524D}" destId="{90D40D0F-0C88-0244-A683-DEDE1BCE3EB8}" srcOrd="0" destOrd="0" presId="urn:microsoft.com/office/officeart/2008/layout/HorizontalMultiLevelHierarchy"/>
    <dgm:cxn modelId="{51F83832-43CB-6B4B-8057-6B58E47668A2}" type="presParOf" srcId="{8BA45661-2B54-414E-99CF-42D523DE9E55}" destId="{C36E0D26-AA72-4848-A5A9-8C6BA090CC55}" srcOrd="1" destOrd="0" presId="urn:microsoft.com/office/officeart/2008/layout/HorizontalMultiLevelHierarchy"/>
    <dgm:cxn modelId="{E2F9846A-E80B-4D4F-9B9C-3445DBA581BA}" type="presParOf" srcId="{C36E0D26-AA72-4848-A5A9-8C6BA090CC55}" destId="{B2F75FEC-8992-FD41-81A4-E031F59171CC}" srcOrd="0" destOrd="0" presId="urn:microsoft.com/office/officeart/2008/layout/HorizontalMultiLevelHierarchy"/>
    <dgm:cxn modelId="{E6D85796-4A2F-884F-9F9B-431043358C21}" type="presParOf" srcId="{C36E0D26-AA72-4848-A5A9-8C6BA090CC55}" destId="{88B37507-73D4-5540-8A19-012585F8B0AD}" srcOrd="1" destOrd="0" presId="urn:microsoft.com/office/officeart/2008/layout/HorizontalMultiLevelHierarchy"/>
    <dgm:cxn modelId="{E035167D-8F5A-B24E-9662-39640547F8D0}" type="presParOf" srcId="{8B35094D-821E-1948-9D20-9C80E2B2594B}" destId="{403A68BF-DDEF-F941-9E9E-5C227B5B33C4}" srcOrd="2" destOrd="0" presId="urn:microsoft.com/office/officeart/2008/layout/HorizontalMultiLevelHierarchy"/>
    <dgm:cxn modelId="{8AA1959B-D546-6A44-8DC9-0AD4B568F9B8}" type="presParOf" srcId="{403A68BF-DDEF-F941-9E9E-5C227B5B33C4}" destId="{0A03F715-97E9-0D47-91C9-FD750697DF4A}" srcOrd="0" destOrd="0" presId="urn:microsoft.com/office/officeart/2008/layout/HorizontalMultiLevelHierarchy"/>
    <dgm:cxn modelId="{948131E7-452D-DE48-9C33-AB4BB88C1410}" type="presParOf" srcId="{8B35094D-821E-1948-9D20-9C80E2B2594B}" destId="{F2084322-7598-C046-B4F8-894DBECFC90E}" srcOrd="3" destOrd="0" presId="urn:microsoft.com/office/officeart/2008/layout/HorizontalMultiLevelHierarchy"/>
    <dgm:cxn modelId="{D0F984BD-3C9E-F949-A901-8F27B686C99F}" type="presParOf" srcId="{F2084322-7598-C046-B4F8-894DBECFC90E}" destId="{DC19F514-9F8B-B246-8464-4456A3E645AC}" srcOrd="0" destOrd="0" presId="urn:microsoft.com/office/officeart/2008/layout/HorizontalMultiLevelHierarchy"/>
    <dgm:cxn modelId="{479EAC25-072E-7D48-91CD-A81F1AF80F38}" type="presParOf" srcId="{F2084322-7598-C046-B4F8-894DBECFC90E}" destId="{503B9F5A-7608-0242-A62B-8647E927E603}" srcOrd="1" destOrd="0" presId="urn:microsoft.com/office/officeart/2008/layout/HorizontalMultiLevelHierarchy"/>
    <dgm:cxn modelId="{EB06AEF1-5432-604E-A703-4C9F09B0FA64}" type="presParOf" srcId="{503B9F5A-7608-0242-A62B-8647E927E603}" destId="{DBEE09DC-089D-C445-B2DB-2BE491D53D8D}" srcOrd="0" destOrd="0" presId="urn:microsoft.com/office/officeart/2008/layout/HorizontalMultiLevelHierarchy"/>
    <dgm:cxn modelId="{5E23989B-D51C-094E-B426-52863AA2416D}" type="presParOf" srcId="{DBEE09DC-089D-C445-B2DB-2BE491D53D8D}" destId="{4CEEC6C9-7AB2-4845-8FBA-AAF8A4BBA29C}" srcOrd="0" destOrd="0" presId="urn:microsoft.com/office/officeart/2008/layout/HorizontalMultiLevelHierarchy"/>
    <dgm:cxn modelId="{D9917A8D-AF9E-DE4D-A08A-5941D829B0DE}" type="presParOf" srcId="{503B9F5A-7608-0242-A62B-8647E927E603}" destId="{34468B52-6B58-0447-AE9E-130EF6992FE7}" srcOrd="1" destOrd="0" presId="urn:microsoft.com/office/officeart/2008/layout/HorizontalMultiLevelHierarchy"/>
    <dgm:cxn modelId="{F960EB23-2057-E34F-A17F-4C9AB13FD4BB}" type="presParOf" srcId="{34468B52-6B58-0447-AE9E-130EF6992FE7}" destId="{04D15ED1-C3C7-5847-B5DB-88676C480646}" srcOrd="0" destOrd="0" presId="urn:microsoft.com/office/officeart/2008/layout/HorizontalMultiLevelHierarchy"/>
    <dgm:cxn modelId="{C4C8460F-F471-884D-AEDF-7D213EB9554F}" type="presParOf" srcId="{34468B52-6B58-0447-AE9E-130EF6992FE7}" destId="{32E97EFB-8DFF-7C4D-944F-BCAC39762DA8}" srcOrd="1" destOrd="0" presId="urn:microsoft.com/office/officeart/2008/layout/HorizontalMultiLevelHierarchy"/>
    <dgm:cxn modelId="{197318B7-0093-FB40-972A-688739FEF9F3}" type="presParOf" srcId="{8B35094D-821E-1948-9D20-9C80E2B2594B}" destId="{4D263ED6-06DA-934C-B632-613A66ADE0E0}" srcOrd="4" destOrd="0" presId="urn:microsoft.com/office/officeart/2008/layout/HorizontalMultiLevelHierarchy"/>
    <dgm:cxn modelId="{2B75CD09-28A1-7C4B-959D-7566DABAB69D}" type="presParOf" srcId="{4D263ED6-06DA-934C-B632-613A66ADE0E0}" destId="{0AD9021D-F61D-5141-8BE3-684F59156C86}" srcOrd="0" destOrd="0" presId="urn:microsoft.com/office/officeart/2008/layout/HorizontalMultiLevelHierarchy"/>
    <dgm:cxn modelId="{5360F9E7-1F47-E745-9918-19CA6FC35A32}" type="presParOf" srcId="{8B35094D-821E-1948-9D20-9C80E2B2594B}" destId="{A7CF3D1E-5775-1443-912D-371F48CD8260}" srcOrd="5" destOrd="0" presId="urn:microsoft.com/office/officeart/2008/layout/HorizontalMultiLevelHierarchy"/>
    <dgm:cxn modelId="{57136EDC-6167-C64A-AA9A-6F75F4D2082D}" type="presParOf" srcId="{A7CF3D1E-5775-1443-912D-371F48CD8260}" destId="{36408767-5217-8D44-BD6E-7911371D7122}" srcOrd="0" destOrd="0" presId="urn:microsoft.com/office/officeart/2008/layout/HorizontalMultiLevelHierarchy"/>
    <dgm:cxn modelId="{31FB5181-53E4-4947-A1DB-F14A0CC19B40}" type="presParOf" srcId="{A7CF3D1E-5775-1443-912D-371F48CD8260}" destId="{AD1D9036-813B-F54A-B111-4FCCFC3E92EB}" srcOrd="1" destOrd="0" presId="urn:microsoft.com/office/officeart/2008/layout/HorizontalMultiLevelHierarchy"/>
    <dgm:cxn modelId="{C92856B7-EF39-8746-A6D7-BC26E6E8A730}" type="presParOf" srcId="{AD1D9036-813B-F54A-B111-4FCCFC3E92EB}" destId="{C36B4AC4-5B6B-0B4D-A108-E44E5F727CF4}" srcOrd="0" destOrd="0" presId="urn:microsoft.com/office/officeart/2008/layout/HorizontalMultiLevelHierarchy"/>
    <dgm:cxn modelId="{9B119369-A34E-C048-901F-DE931EFF83DC}" type="presParOf" srcId="{C36B4AC4-5B6B-0B4D-A108-E44E5F727CF4}" destId="{FD78D875-5D16-4649-A729-A16F71AC3694}" srcOrd="0" destOrd="0" presId="urn:microsoft.com/office/officeart/2008/layout/HorizontalMultiLevelHierarchy"/>
    <dgm:cxn modelId="{578CCF59-B157-6345-B03E-046A4278C199}" type="presParOf" srcId="{AD1D9036-813B-F54A-B111-4FCCFC3E92EB}" destId="{D3E7C50A-F173-7741-87CE-EA318E94DAE6}" srcOrd="1" destOrd="0" presId="urn:microsoft.com/office/officeart/2008/layout/HorizontalMultiLevelHierarchy"/>
    <dgm:cxn modelId="{69A6651B-CA22-B745-BCEC-9A462C001E25}" type="presParOf" srcId="{D3E7C50A-F173-7741-87CE-EA318E94DAE6}" destId="{47490677-F653-9E4F-BC4F-5686D1CB1F26}" srcOrd="0" destOrd="0" presId="urn:microsoft.com/office/officeart/2008/layout/HorizontalMultiLevelHierarchy"/>
    <dgm:cxn modelId="{83B3208A-FDA2-F749-8EE2-32FF08CECB4B}" type="presParOf" srcId="{D3E7C50A-F173-7741-87CE-EA318E94DAE6}" destId="{C9AE8E62-7F66-3040-9A14-7F3722F5402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8E4867-EF00-41F6-8C6C-CC0AA36E5C4E}">
      <dsp:nvSpPr>
        <dsp:cNvPr id="0" name=""/>
        <dsp:cNvSpPr/>
      </dsp:nvSpPr>
      <dsp:spPr>
        <a:xfrm rot="10800000">
          <a:off x="0" y="0"/>
          <a:ext cx="4876800" cy="1188720"/>
        </a:xfrm>
        <a:prstGeom prst="trapezoid">
          <a:avLst>
            <a:gd name="adj" fmla="val 41026"/>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t>Step 1- Read the Literature – Define a EBP Research Question</a:t>
          </a:r>
        </a:p>
      </dsp:txBody>
      <dsp:txXfrm rot="-10800000">
        <a:off x="853439" y="0"/>
        <a:ext cx="3169920" cy="1188720"/>
      </dsp:txXfrm>
    </dsp:sp>
    <dsp:sp modelId="{B95A3696-D079-428F-950F-FD62CC9FE04A}">
      <dsp:nvSpPr>
        <dsp:cNvPr id="0" name=""/>
        <dsp:cNvSpPr/>
      </dsp:nvSpPr>
      <dsp:spPr>
        <a:xfrm rot="10800000">
          <a:off x="487679" y="1188719"/>
          <a:ext cx="3901440" cy="1188720"/>
        </a:xfrm>
        <a:prstGeom prst="trapezoid">
          <a:avLst>
            <a:gd name="adj" fmla="val 41026"/>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t>Step 2 – State your </a:t>
          </a:r>
          <a:r>
            <a:rPr lang="en-US" sz="2000" b="1" u="sng" kern="1200" dirty="0"/>
            <a:t>Hypothesis</a:t>
          </a:r>
          <a:endParaRPr lang="en-US" sz="2000" kern="1200" dirty="0"/>
        </a:p>
      </dsp:txBody>
      <dsp:txXfrm rot="-10800000">
        <a:off x="1170431" y="1188719"/>
        <a:ext cx="2535936" cy="1188720"/>
      </dsp:txXfrm>
    </dsp:sp>
    <dsp:sp modelId="{E218AE7F-9A35-4643-867E-002447026C3C}">
      <dsp:nvSpPr>
        <dsp:cNvPr id="0" name=""/>
        <dsp:cNvSpPr/>
      </dsp:nvSpPr>
      <dsp:spPr>
        <a:xfrm rot="10800000">
          <a:off x="975359" y="2377439"/>
          <a:ext cx="2926080" cy="1188720"/>
        </a:xfrm>
        <a:prstGeom prst="trapezoid">
          <a:avLst>
            <a:gd name="adj" fmla="val 41026"/>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t>Step 3 – Collect your objective data</a:t>
          </a:r>
        </a:p>
      </dsp:txBody>
      <dsp:txXfrm rot="-10800000">
        <a:off x="1487423" y="2377439"/>
        <a:ext cx="1901952" cy="1188720"/>
      </dsp:txXfrm>
    </dsp:sp>
    <dsp:sp modelId="{2CE1E972-3C37-43A8-A34D-A443E7A51E95}">
      <dsp:nvSpPr>
        <dsp:cNvPr id="0" name=""/>
        <dsp:cNvSpPr/>
      </dsp:nvSpPr>
      <dsp:spPr>
        <a:xfrm rot="10800000">
          <a:off x="1463040" y="3566159"/>
          <a:ext cx="1950720" cy="1188720"/>
        </a:xfrm>
        <a:prstGeom prst="trapezoid">
          <a:avLst>
            <a:gd name="adj" fmla="val 41026"/>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US" sz="2000" kern="1200" dirty="0"/>
            <a:t>Step 4 – Analyze data</a:t>
          </a:r>
        </a:p>
      </dsp:txBody>
      <dsp:txXfrm rot="-10800000">
        <a:off x="1804415" y="3566159"/>
        <a:ext cx="1267968" cy="1188720"/>
      </dsp:txXfrm>
    </dsp:sp>
    <dsp:sp modelId="{C2FC4208-5BC0-4E13-A233-32402B537AAA}">
      <dsp:nvSpPr>
        <dsp:cNvPr id="0" name=""/>
        <dsp:cNvSpPr/>
      </dsp:nvSpPr>
      <dsp:spPr>
        <a:xfrm rot="10800000">
          <a:off x="1950720" y="4754880"/>
          <a:ext cx="975360" cy="1188720"/>
        </a:xfrm>
        <a:prstGeom prst="trapezoid">
          <a:avLst>
            <a:gd name="adj" fmla="val 5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US" sz="2000" b="0" kern="1200" dirty="0"/>
            <a:t>Step 5 – Interpret data – </a:t>
          </a:r>
        </a:p>
      </dsp:txBody>
      <dsp:txXfrm rot="-10800000">
        <a:off x="1950720" y="4754880"/>
        <a:ext cx="975360" cy="1188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688F7-ADBA-4DB7-993E-6A3DC7E9C000}">
      <dsp:nvSpPr>
        <dsp:cNvPr id="0" name=""/>
        <dsp:cNvSpPr/>
      </dsp:nvSpPr>
      <dsp:spPr>
        <a:xfrm>
          <a:off x="2110740" y="0"/>
          <a:ext cx="1188718" cy="1198352"/>
        </a:xfrm>
        <a:prstGeom prst="trapezoid">
          <a:avLst>
            <a:gd name="adj" fmla="val 45513"/>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en-US" sz="1600" b="1" kern="1200" dirty="0"/>
        </a:p>
      </dsp:txBody>
      <dsp:txXfrm>
        <a:off x="2110740" y="0"/>
        <a:ext cx="1188718" cy="1198352"/>
      </dsp:txXfrm>
    </dsp:sp>
    <dsp:sp modelId="{033D4F25-6BD9-42B5-A4D9-A9A97008A13D}">
      <dsp:nvSpPr>
        <dsp:cNvPr id="0" name=""/>
        <dsp:cNvSpPr/>
      </dsp:nvSpPr>
      <dsp:spPr>
        <a:xfrm>
          <a:off x="1623059" y="1198352"/>
          <a:ext cx="2164080" cy="1198352"/>
        </a:xfrm>
        <a:prstGeom prst="trapezoid">
          <a:avLst>
            <a:gd name="adj" fmla="val 45147"/>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Phase 2: Define a EBP Research Question</a:t>
          </a:r>
        </a:p>
      </dsp:txBody>
      <dsp:txXfrm>
        <a:off x="2001774" y="1198352"/>
        <a:ext cx="1406652" cy="1198352"/>
      </dsp:txXfrm>
    </dsp:sp>
    <dsp:sp modelId="{C53BAA0D-E223-4926-BBC9-3DD9619F2FCE}">
      <dsp:nvSpPr>
        <dsp:cNvPr id="0" name=""/>
        <dsp:cNvSpPr/>
      </dsp:nvSpPr>
      <dsp:spPr>
        <a:xfrm>
          <a:off x="1082040" y="2396704"/>
          <a:ext cx="3246120" cy="1198352"/>
        </a:xfrm>
        <a:prstGeom prst="trapezoid">
          <a:avLst>
            <a:gd name="adj" fmla="val 45147"/>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Phase 3: </a:t>
          </a:r>
        </a:p>
        <a:p>
          <a:pPr marL="0" lvl="0" indent="0" algn="ctr" defTabSz="711200">
            <a:lnSpc>
              <a:spcPct val="90000"/>
            </a:lnSpc>
            <a:spcBef>
              <a:spcPct val="0"/>
            </a:spcBef>
            <a:spcAft>
              <a:spcPct val="35000"/>
            </a:spcAft>
            <a:buNone/>
          </a:pPr>
          <a:r>
            <a:rPr lang="en-US" sz="1600" kern="1200" dirty="0"/>
            <a:t>Collect meaningful data</a:t>
          </a:r>
        </a:p>
      </dsp:txBody>
      <dsp:txXfrm>
        <a:off x="1650110" y="2396704"/>
        <a:ext cx="2109978" cy="1198352"/>
      </dsp:txXfrm>
    </dsp:sp>
    <dsp:sp modelId="{82D45601-2347-4BE0-AF6E-9A9EE2930EA2}">
      <dsp:nvSpPr>
        <dsp:cNvPr id="0" name=""/>
        <dsp:cNvSpPr/>
      </dsp:nvSpPr>
      <dsp:spPr>
        <a:xfrm>
          <a:off x="541019" y="3595055"/>
          <a:ext cx="4328160" cy="1198352"/>
        </a:xfrm>
        <a:prstGeom prst="trapezoid">
          <a:avLst>
            <a:gd name="adj" fmla="val 45147"/>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Phase 4: Analyze Data</a:t>
          </a:r>
        </a:p>
      </dsp:txBody>
      <dsp:txXfrm>
        <a:off x="1298447" y="3595055"/>
        <a:ext cx="2813304" cy="1198352"/>
      </dsp:txXfrm>
    </dsp:sp>
    <dsp:sp modelId="{80529EB0-415B-4385-B7F1-2DE3295FA87E}">
      <dsp:nvSpPr>
        <dsp:cNvPr id="0" name=""/>
        <dsp:cNvSpPr/>
      </dsp:nvSpPr>
      <dsp:spPr>
        <a:xfrm>
          <a:off x="0" y="4793408"/>
          <a:ext cx="5410200" cy="1198352"/>
        </a:xfrm>
        <a:prstGeom prst="trapezoid">
          <a:avLst>
            <a:gd name="adj" fmla="val 45147"/>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Phase 5 - Present Findings, sometimes a Hypothesis emerges</a:t>
          </a:r>
        </a:p>
      </dsp:txBody>
      <dsp:txXfrm>
        <a:off x="946784" y="4793408"/>
        <a:ext cx="3516630" cy="11983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6B4AC4-5B6B-0B4D-A108-E44E5F727CF4}">
      <dsp:nvSpPr>
        <dsp:cNvPr id="0" name=""/>
        <dsp:cNvSpPr/>
      </dsp:nvSpPr>
      <dsp:spPr>
        <a:xfrm>
          <a:off x="4263176" y="3308202"/>
          <a:ext cx="566448" cy="91440"/>
        </a:xfrm>
        <a:custGeom>
          <a:avLst/>
          <a:gdLst/>
          <a:ahLst/>
          <a:cxnLst/>
          <a:rect l="0" t="0" r="0" b="0"/>
          <a:pathLst>
            <a:path>
              <a:moveTo>
                <a:pt x="0" y="45720"/>
              </a:moveTo>
              <a:lnTo>
                <a:pt x="566448" y="45720"/>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4532239" y="3339761"/>
        <a:ext cx="28322" cy="28322"/>
      </dsp:txXfrm>
    </dsp:sp>
    <dsp:sp modelId="{4D263ED6-06DA-934C-B632-613A66ADE0E0}">
      <dsp:nvSpPr>
        <dsp:cNvPr id="0" name=""/>
        <dsp:cNvSpPr/>
      </dsp:nvSpPr>
      <dsp:spPr>
        <a:xfrm>
          <a:off x="864483" y="2274561"/>
          <a:ext cx="566448" cy="1079361"/>
        </a:xfrm>
        <a:custGeom>
          <a:avLst/>
          <a:gdLst/>
          <a:ahLst/>
          <a:cxnLst/>
          <a:rect l="0" t="0" r="0" b="0"/>
          <a:pathLst>
            <a:path>
              <a:moveTo>
                <a:pt x="0" y="0"/>
              </a:moveTo>
              <a:lnTo>
                <a:pt x="283224" y="0"/>
              </a:lnTo>
              <a:lnTo>
                <a:pt x="283224" y="1079361"/>
              </a:lnTo>
              <a:lnTo>
                <a:pt x="566448" y="1079361"/>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1117233" y="2783767"/>
        <a:ext cx="60948" cy="60948"/>
      </dsp:txXfrm>
    </dsp:sp>
    <dsp:sp modelId="{DBEE09DC-089D-C445-B2DB-2BE491D53D8D}">
      <dsp:nvSpPr>
        <dsp:cNvPr id="0" name=""/>
        <dsp:cNvSpPr/>
      </dsp:nvSpPr>
      <dsp:spPr>
        <a:xfrm>
          <a:off x="4263176" y="2228841"/>
          <a:ext cx="566448" cy="91440"/>
        </a:xfrm>
        <a:custGeom>
          <a:avLst/>
          <a:gdLst/>
          <a:ahLst/>
          <a:cxnLst/>
          <a:rect l="0" t="0" r="0" b="0"/>
          <a:pathLst>
            <a:path>
              <a:moveTo>
                <a:pt x="0" y="45720"/>
              </a:moveTo>
              <a:lnTo>
                <a:pt x="566448" y="45720"/>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4532239" y="2260399"/>
        <a:ext cx="28322" cy="28322"/>
      </dsp:txXfrm>
    </dsp:sp>
    <dsp:sp modelId="{403A68BF-DDEF-F941-9E9E-5C227B5B33C4}">
      <dsp:nvSpPr>
        <dsp:cNvPr id="0" name=""/>
        <dsp:cNvSpPr/>
      </dsp:nvSpPr>
      <dsp:spPr>
        <a:xfrm>
          <a:off x="864483" y="2228841"/>
          <a:ext cx="566448" cy="91440"/>
        </a:xfrm>
        <a:custGeom>
          <a:avLst/>
          <a:gdLst/>
          <a:ahLst/>
          <a:cxnLst/>
          <a:rect l="0" t="0" r="0" b="0"/>
          <a:pathLst>
            <a:path>
              <a:moveTo>
                <a:pt x="0" y="45720"/>
              </a:moveTo>
              <a:lnTo>
                <a:pt x="566448" y="45720"/>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1133546" y="2260399"/>
        <a:ext cx="28322" cy="28322"/>
      </dsp:txXfrm>
    </dsp:sp>
    <dsp:sp modelId="{33492E45-BFF0-3042-99A9-5241E58C524D}">
      <dsp:nvSpPr>
        <dsp:cNvPr id="0" name=""/>
        <dsp:cNvSpPr/>
      </dsp:nvSpPr>
      <dsp:spPr>
        <a:xfrm>
          <a:off x="4263176" y="1149479"/>
          <a:ext cx="566448" cy="91440"/>
        </a:xfrm>
        <a:custGeom>
          <a:avLst/>
          <a:gdLst/>
          <a:ahLst/>
          <a:cxnLst/>
          <a:rect l="0" t="0" r="0" b="0"/>
          <a:pathLst>
            <a:path>
              <a:moveTo>
                <a:pt x="0" y="45720"/>
              </a:moveTo>
              <a:lnTo>
                <a:pt x="566448" y="45720"/>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4532239" y="1181038"/>
        <a:ext cx="28322" cy="28322"/>
      </dsp:txXfrm>
    </dsp:sp>
    <dsp:sp modelId="{E7EAA48A-4D44-0D4D-8A32-EC6281EF0305}">
      <dsp:nvSpPr>
        <dsp:cNvPr id="0" name=""/>
        <dsp:cNvSpPr/>
      </dsp:nvSpPr>
      <dsp:spPr>
        <a:xfrm>
          <a:off x="864483" y="1195199"/>
          <a:ext cx="566448" cy="1079361"/>
        </a:xfrm>
        <a:custGeom>
          <a:avLst/>
          <a:gdLst/>
          <a:ahLst/>
          <a:cxnLst/>
          <a:rect l="0" t="0" r="0" b="0"/>
          <a:pathLst>
            <a:path>
              <a:moveTo>
                <a:pt x="0" y="1079361"/>
              </a:moveTo>
              <a:lnTo>
                <a:pt x="283224" y="1079361"/>
              </a:lnTo>
              <a:lnTo>
                <a:pt x="283224" y="0"/>
              </a:lnTo>
              <a:lnTo>
                <a:pt x="566448" y="0"/>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1117233" y="1704406"/>
        <a:ext cx="60948" cy="60948"/>
      </dsp:txXfrm>
    </dsp:sp>
    <dsp:sp modelId="{5CB049A7-9A13-904B-A133-7C2B5C0C5E28}">
      <dsp:nvSpPr>
        <dsp:cNvPr id="0" name=""/>
        <dsp:cNvSpPr/>
      </dsp:nvSpPr>
      <dsp:spPr>
        <a:xfrm rot="16200000">
          <a:off x="-1839600" y="1842816"/>
          <a:ext cx="4544679" cy="863489"/>
        </a:xfrm>
        <a:prstGeom prst="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rtl="0">
            <a:lnSpc>
              <a:spcPct val="90000"/>
            </a:lnSpc>
            <a:spcBef>
              <a:spcPct val="0"/>
            </a:spcBef>
            <a:spcAft>
              <a:spcPct val="35000"/>
            </a:spcAft>
            <a:buNone/>
          </a:pPr>
          <a:r>
            <a:rPr lang="en-US" sz="4800" kern="1200" dirty="0">
              <a:solidFill>
                <a:schemeClr val="tx1"/>
              </a:solidFill>
            </a:rPr>
            <a:t>Types of Research</a:t>
          </a:r>
        </a:p>
      </dsp:txBody>
      <dsp:txXfrm>
        <a:off x="-1839600" y="1842816"/>
        <a:ext cx="4544679" cy="863489"/>
      </dsp:txXfrm>
    </dsp:sp>
    <dsp:sp modelId="{7C2D7300-FA8D-904C-9441-37F744A5A147}">
      <dsp:nvSpPr>
        <dsp:cNvPr id="0" name=""/>
        <dsp:cNvSpPr/>
      </dsp:nvSpPr>
      <dsp:spPr>
        <a:xfrm>
          <a:off x="1430932" y="763455"/>
          <a:ext cx="2832244" cy="863489"/>
        </a:xfrm>
        <a:prstGeom prst="rec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Exploratory</a:t>
          </a:r>
        </a:p>
      </dsp:txBody>
      <dsp:txXfrm>
        <a:off x="1430932" y="763455"/>
        <a:ext cx="2832244" cy="863489"/>
      </dsp:txXfrm>
    </dsp:sp>
    <dsp:sp modelId="{B2F75FEC-8992-FD41-81A4-E031F59171CC}">
      <dsp:nvSpPr>
        <dsp:cNvPr id="0" name=""/>
        <dsp:cNvSpPr/>
      </dsp:nvSpPr>
      <dsp:spPr>
        <a:xfrm>
          <a:off x="4829625" y="763455"/>
          <a:ext cx="2832244" cy="863489"/>
        </a:xfrm>
        <a:prstGeom prst="rect">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Initial research on a topic</a:t>
          </a:r>
        </a:p>
      </dsp:txBody>
      <dsp:txXfrm>
        <a:off x="4829625" y="763455"/>
        <a:ext cx="2832244" cy="863489"/>
      </dsp:txXfrm>
    </dsp:sp>
    <dsp:sp modelId="{DC19F514-9F8B-B246-8464-4456A3E645AC}">
      <dsp:nvSpPr>
        <dsp:cNvPr id="0" name=""/>
        <dsp:cNvSpPr/>
      </dsp:nvSpPr>
      <dsp:spPr>
        <a:xfrm>
          <a:off x="1430932" y="1842816"/>
          <a:ext cx="2832244" cy="863489"/>
        </a:xfrm>
        <a:prstGeom prst="rec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Descriptive</a:t>
          </a:r>
        </a:p>
      </dsp:txBody>
      <dsp:txXfrm>
        <a:off x="1430932" y="1842816"/>
        <a:ext cx="2832244" cy="863489"/>
      </dsp:txXfrm>
    </dsp:sp>
    <dsp:sp modelId="{04D15ED1-C3C7-5847-B5DB-88676C480646}">
      <dsp:nvSpPr>
        <dsp:cNvPr id="0" name=""/>
        <dsp:cNvSpPr/>
      </dsp:nvSpPr>
      <dsp:spPr>
        <a:xfrm>
          <a:off x="4829625" y="1842816"/>
          <a:ext cx="2832244" cy="863489"/>
        </a:xfrm>
        <a:prstGeom prst="rect">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Filling in more information about a topic</a:t>
          </a:r>
        </a:p>
      </dsp:txBody>
      <dsp:txXfrm>
        <a:off x="4829625" y="1842816"/>
        <a:ext cx="2832244" cy="863489"/>
      </dsp:txXfrm>
    </dsp:sp>
    <dsp:sp modelId="{36408767-5217-8D44-BD6E-7911371D7122}">
      <dsp:nvSpPr>
        <dsp:cNvPr id="0" name=""/>
        <dsp:cNvSpPr/>
      </dsp:nvSpPr>
      <dsp:spPr>
        <a:xfrm>
          <a:off x="1430932" y="2922177"/>
          <a:ext cx="2832244" cy="863489"/>
        </a:xfrm>
        <a:prstGeom prst="rec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0">
            <a:lnSpc>
              <a:spcPct val="90000"/>
            </a:lnSpc>
            <a:spcBef>
              <a:spcPct val="0"/>
            </a:spcBef>
            <a:spcAft>
              <a:spcPct val="35000"/>
            </a:spcAft>
            <a:buNone/>
          </a:pPr>
          <a:r>
            <a:rPr lang="en-US" sz="2100" kern="1200" dirty="0">
              <a:solidFill>
                <a:schemeClr val="tx1"/>
              </a:solidFill>
            </a:rPr>
            <a:t>Explanatory</a:t>
          </a:r>
        </a:p>
      </dsp:txBody>
      <dsp:txXfrm>
        <a:off x="1430932" y="2922177"/>
        <a:ext cx="2832244" cy="863489"/>
      </dsp:txXfrm>
    </dsp:sp>
    <dsp:sp modelId="{47490677-F653-9E4F-BC4F-5686D1CB1F26}">
      <dsp:nvSpPr>
        <dsp:cNvPr id="0" name=""/>
        <dsp:cNvSpPr/>
      </dsp:nvSpPr>
      <dsp:spPr>
        <a:xfrm>
          <a:off x="4829625" y="2922177"/>
          <a:ext cx="2832244" cy="863489"/>
        </a:xfrm>
        <a:prstGeom prst="rect">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0">
            <a:lnSpc>
              <a:spcPct val="90000"/>
            </a:lnSpc>
            <a:spcBef>
              <a:spcPct val="0"/>
            </a:spcBef>
            <a:spcAft>
              <a:spcPct val="35000"/>
            </a:spcAft>
            <a:buNone/>
          </a:pPr>
          <a:r>
            <a:rPr lang="en-US" sz="2100" kern="1200" dirty="0">
              <a:solidFill>
                <a:schemeClr val="tx1"/>
              </a:solidFill>
            </a:rPr>
            <a:t>Understanding Cause and Effect</a:t>
          </a:r>
        </a:p>
      </dsp:txBody>
      <dsp:txXfrm>
        <a:off x="4829625" y="2922177"/>
        <a:ext cx="2832244" cy="863489"/>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071303-69D5-E145-B205-71635476494A}" type="datetimeFigureOut">
              <a:rPr lang="en-US" smtClean="0"/>
              <a:t>1/11/20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AEDAD9-C218-6249-BCC5-5C1B32DD61FA}" type="slidenum">
              <a:rPr lang="en-US" smtClean="0"/>
              <a:t>‹#›</a:t>
            </a:fld>
            <a:endParaRPr lang="en-US"/>
          </a:p>
        </p:txBody>
      </p:sp>
    </p:spTree>
    <p:extLst>
      <p:ext uri="{BB962C8B-B14F-4D97-AF65-F5344CB8AC3E}">
        <p14:creationId xmlns:p14="http://schemas.microsoft.com/office/powerpoint/2010/main" val="20806626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Bibliographic_database" TargetMode="External"/><Relationship Id="rId7" Type="http://schemas.openxmlformats.org/officeDocument/2006/relationships/hyperlink" Target="http://en.wikipedia.org/wiki/National_Library_of_Medicine"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en.wikipedia.org/wiki/PubMed" TargetMode="External"/><Relationship Id="rId5" Type="http://schemas.openxmlformats.org/officeDocument/2006/relationships/hyperlink" Target="http://en.wikipedia.org/wiki/Entrez" TargetMode="External"/><Relationship Id="rId4" Type="http://schemas.openxmlformats.org/officeDocument/2006/relationships/hyperlink" Target="http://en.wikipedia.org/wiki/Scientific_literatur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C8CB05-8989-48FB-A891-4CC22BBAB8DC}" type="slidenum">
              <a:rPr lang="en-US" smtClean="0"/>
              <a:t>2</a:t>
            </a:fld>
            <a:endParaRPr lang="en-US"/>
          </a:p>
        </p:txBody>
      </p:sp>
    </p:spTree>
    <p:extLst>
      <p:ext uri="{BB962C8B-B14F-4D97-AF65-F5344CB8AC3E}">
        <p14:creationId xmlns:p14="http://schemas.microsoft.com/office/powerpoint/2010/main" val="663489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latin typeface="+mn-lt"/>
                <a:ea typeface="+mn-ea"/>
                <a:cs typeface="+mn-cs"/>
              </a:rPr>
              <a:t>Rating System for the Hierarchy of Evidence:</a:t>
            </a:r>
            <a:r>
              <a:rPr lang="en-US" sz="1200" b="0" kern="1200" dirty="0">
                <a:solidFill>
                  <a:schemeClr val="tx1"/>
                </a:solidFill>
                <a:latin typeface="+mn-lt"/>
                <a:ea typeface="+mn-ea"/>
                <a:cs typeface="+mn-cs"/>
              </a:rPr>
              <a:t> Quantitative Questions</a:t>
            </a:r>
          </a:p>
          <a:p>
            <a:r>
              <a:rPr lang="en-US" sz="1200" b="0" kern="1200" dirty="0">
                <a:solidFill>
                  <a:schemeClr val="tx1"/>
                </a:solidFill>
                <a:latin typeface="+mn-lt"/>
                <a:ea typeface="+mn-ea"/>
                <a:cs typeface="+mn-cs"/>
              </a:rPr>
              <a:t>		Level 1: Systematic review or meta-analysis of all relevant randomized controlled trials (RCTs), or evidence-based clinical practice guidelines based on systematic reviews of RCTs</a:t>
            </a:r>
          </a:p>
          <a:p>
            <a:r>
              <a:rPr lang="en-US" sz="1200" b="0" kern="1200" dirty="0">
                <a:solidFill>
                  <a:schemeClr val="tx1"/>
                </a:solidFill>
                <a:latin typeface="+mn-lt"/>
                <a:ea typeface="+mn-ea"/>
                <a:cs typeface="+mn-cs"/>
              </a:rPr>
              <a:t>		Level 2: Evidence from at least one well-designed RCT</a:t>
            </a:r>
          </a:p>
          <a:p>
            <a:r>
              <a:rPr lang="en-US" sz="1200" b="0" kern="1200" dirty="0">
                <a:solidFill>
                  <a:schemeClr val="tx1"/>
                </a:solidFill>
                <a:latin typeface="+mn-lt"/>
                <a:ea typeface="+mn-ea"/>
                <a:cs typeface="+mn-cs"/>
              </a:rPr>
              <a:t>		Level 3: Evidence from a well-designed controlled trial without randomization</a:t>
            </a:r>
          </a:p>
          <a:p>
            <a:r>
              <a:rPr lang="en-US" sz="1200" b="0" kern="1200" dirty="0">
                <a:solidFill>
                  <a:schemeClr val="tx1"/>
                </a:solidFill>
                <a:latin typeface="+mn-lt"/>
                <a:ea typeface="+mn-ea"/>
                <a:cs typeface="+mn-cs"/>
              </a:rPr>
              <a:t>		Level 4: Evidence from well-designed case-control and cohort studies</a:t>
            </a:r>
          </a:p>
          <a:p>
            <a:r>
              <a:rPr lang="en-US" sz="1200" b="0" kern="1200" dirty="0">
                <a:solidFill>
                  <a:schemeClr val="tx1"/>
                </a:solidFill>
                <a:latin typeface="+mn-lt"/>
                <a:ea typeface="+mn-ea"/>
                <a:cs typeface="+mn-cs"/>
              </a:rPr>
              <a:t>		Level 5: Evidence from systematic reviews of descriptive and qualitative studies</a:t>
            </a:r>
          </a:p>
          <a:p>
            <a:r>
              <a:rPr lang="en-US" sz="1200" b="0" kern="1200" dirty="0">
                <a:solidFill>
                  <a:schemeClr val="tx1"/>
                </a:solidFill>
                <a:latin typeface="+mn-lt"/>
                <a:ea typeface="+mn-ea"/>
                <a:cs typeface="+mn-cs"/>
              </a:rPr>
              <a:t>		Level 6: Evidence from a single descriptive or qualitative study</a:t>
            </a:r>
          </a:p>
          <a:p>
            <a:r>
              <a:rPr lang="en-US" sz="1200" b="0" kern="1200" dirty="0">
                <a:solidFill>
                  <a:schemeClr val="tx1"/>
                </a:solidFill>
                <a:latin typeface="+mn-lt"/>
                <a:ea typeface="+mn-ea"/>
                <a:cs typeface="+mn-cs"/>
              </a:rPr>
              <a:t>		Level 7: Evidence from the opinion of authorities and / or reports of expert committees</a:t>
            </a:r>
            <a:endParaRPr lang="en-US" dirty="0"/>
          </a:p>
        </p:txBody>
      </p:sp>
      <p:sp>
        <p:nvSpPr>
          <p:cNvPr id="4" name="Slide Number Placeholder 3"/>
          <p:cNvSpPr>
            <a:spLocks noGrp="1"/>
          </p:cNvSpPr>
          <p:nvPr>
            <p:ph type="sldNum" sz="quarter" idx="10"/>
          </p:nvPr>
        </p:nvSpPr>
        <p:spPr/>
        <p:txBody>
          <a:bodyPr/>
          <a:lstStyle/>
          <a:p>
            <a:fld id="{17E28DFE-281B-9E4C-936F-86F9B0536C79}" type="slidenum">
              <a:rPr lang="en-US" smtClean="0"/>
              <a:t>4</a:t>
            </a:fld>
            <a:endParaRPr lang="en-US" dirty="0"/>
          </a:p>
        </p:txBody>
      </p:sp>
    </p:spTree>
    <p:extLst>
      <p:ext uri="{BB962C8B-B14F-4D97-AF65-F5344CB8AC3E}">
        <p14:creationId xmlns:p14="http://schemas.microsoft.com/office/powerpoint/2010/main" val="2126989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CochranCollaboration</a:t>
            </a:r>
            <a:r>
              <a:rPr lang="en-US" baseline="0" dirty="0"/>
              <a:t> - </a:t>
            </a:r>
            <a:r>
              <a:rPr lang="en-US" dirty="0"/>
              <a:t>We also prepare the largest collection of records of </a:t>
            </a:r>
            <a:r>
              <a:rPr lang="en-US" dirty="0" err="1"/>
              <a:t>randomised</a:t>
            </a:r>
            <a:r>
              <a:rPr lang="en-US" dirty="0"/>
              <a:t> controlled trials in the world, called CENTRAL, published as part of </a:t>
            </a:r>
            <a:r>
              <a:rPr lang="en-US" i="1" dirty="0"/>
              <a:t>The Cochrane Library</a:t>
            </a:r>
            <a:r>
              <a:rPr lang="en-US" dirty="0"/>
              <a:t>. </a:t>
            </a:r>
          </a:p>
          <a:p>
            <a:r>
              <a:rPr lang="en-US" b="1" dirty="0"/>
              <a:t>How to use this site</a:t>
            </a:r>
          </a:p>
          <a:p>
            <a:r>
              <a:rPr lang="en-US" sz="1200" kern="1200" dirty="0">
                <a:solidFill>
                  <a:schemeClr val="tx1"/>
                </a:solidFill>
                <a:effectLst/>
                <a:latin typeface="+mn-lt"/>
                <a:ea typeface="+mn-ea"/>
                <a:cs typeface="+mn-cs"/>
              </a:rPr>
              <a:t>The following orientation may be helpful in navigating this site for the first time.  The site is designed with four different sorts of pages – a </a:t>
            </a:r>
            <a:r>
              <a:rPr lang="en-US" sz="1200" b="1" i="1" kern="1200" dirty="0">
                <a:solidFill>
                  <a:schemeClr val="tx1"/>
                </a:solidFill>
                <a:effectLst/>
                <a:latin typeface="+mn-lt"/>
                <a:ea typeface="+mn-ea"/>
                <a:cs typeface="+mn-cs"/>
              </a:rPr>
              <a:t>main search/browse page</a:t>
            </a:r>
            <a:r>
              <a:rPr lang="en-US" sz="1200" kern="1200" dirty="0">
                <a:solidFill>
                  <a:schemeClr val="tx1"/>
                </a:solidFill>
                <a:effectLst/>
                <a:latin typeface="+mn-lt"/>
                <a:ea typeface="+mn-ea"/>
                <a:cs typeface="+mn-cs"/>
              </a:rPr>
              <a:t> that appears when you first open the </a:t>
            </a:r>
            <a:r>
              <a:rPr lang="en-US" sz="1200" kern="1200" dirty="0" err="1">
                <a:solidFill>
                  <a:schemeClr val="tx1"/>
                </a:solidFill>
                <a:effectLst/>
                <a:latin typeface="+mn-lt"/>
                <a:ea typeface="+mn-ea"/>
                <a:cs typeface="+mn-cs"/>
              </a:rPr>
              <a:t>site,</a:t>
            </a:r>
            <a:r>
              <a:rPr lang="en-US" sz="1200" b="1" i="1" kern="1200" dirty="0" err="1">
                <a:solidFill>
                  <a:schemeClr val="tx1"/>
                </a:solidFill>
                <a:effectLst/>
                <a:latin typeface="+mn-lt"/>
                <a:ea typeface="+mn-ea"/>
                <a:cs typeface="+mn-cs"/>
              </a:rPr>
              <a:t>results</a:t>
            </a:r>
            <a:r>
              <a:rPr lang="en-US" sz="1200" b="1" i="1" kern="1200" dirty="0">
                <a:solidFill>
                  <a:schemeClr val="tx1"/>
                </a:solidFill>
                <a:effectLst/>
                <a:latin typeface="+mn-lt"/>
                <a:ea typeface="+mn-ea"/>
                <a:cs typeface="+mn-cs"/>
              </a:rPr>
              <a:t> pages</a:t>
            </a:r>
            <a:r>
              <a:rPr lang="en-US" sz="1200" kern="1200" dirty="0">
                <a:solidFill>
                  <a:schemeClr val="tx1"/>
                </a:solidFill>
                <a:effectLst/>
                <a:latin typeface="+mn-lt"/>
                <a:ea typeface="+mn-ea"/>
                <a:cs typeface="+mn-cs"/>
              </a:rPr>
              <a:t> that display the results of your current search or browse and </a:t>
            </a:r>
            <a:r>
              <a:rPr lang="en-US" sz="1200" b="1" i="1" kern="1200" dirty="0">
                <a:solidFill>
                  <a:schemeClr val="tx1"/>
                </a:solidFill>
                <a:effectLst/>
                <a:latin typeface="+mn-lt"/>
                <a:ea typeface="+mn-ea"/>
                <a:cs typeface="+mn-cs"/>
              </a:rPr>
              <a:t>Cochrane review summary pages</a:t>
            </a:r>
            <a:r>
              <a:rPr lang="en-US" sz="1200" kern="1200" dirty="0">
                <a:solidFill>
                  <a:schemeClr val="tx1"/>
                </a:solidFill>
                <a:effectLst/>
                <a:latin typeface="+mn-lt"/>
                <a:ea typeface="+mn-ea"/>
                <a:cs typeface="+mn-cs"/>
              </a:rPr>
              <a:t> that display the plain language summary and abstract for an individual review. The site will also enable you to switch between different languages, although this feature is not yet complete.</a:t>
            </a:r>
            <a:endParaRPr lang="en-US" dirty="0"/>
          </a:p>
          <a:p>
            <a:r>
              <a:rPr lang="en-US" sz="1200" b="1" kern="1200" dirty="0">
                <a:solidFill>
                  <a:schemeClr val="tx1"/>
                </a:solidFill>
                <a:effectLst/>
                <a:latin typeface="+mn-lt"/>
                <a:ea typeface="+mn-ea"/>
                <a:cs typeface="+mn-cs"/>
              </a:rPr>
              <a:t>Main Search/Browse Pages</a:t>
            </a:r>
            <a:endParaRPr lang="en-US" dirty="0"/>
          </a:p>
          <a:p>
            <a:r>
              <a:rPr lang="en-US" sz="1200" kern="1200" dirty="0">
                <a:solidFill>
                  <a:schemeClr val="tx1"/>
                </a:solidFill>
                <a:effectLst/>
                <a:latin typeface="+mn-lt"/>
                <a:ea typeface="+mn-ea"/>
                <a:cs typeface="+mn-cs"/>
              </a:rPr>
              <a:t>The main search page is meant to be a clean Google-like interface with a prominent search box.  When you type a word in the search box, other relevant terms will appear below the search box. Try misspelling a word, just for fun.  Clicking the browse link below the search box brings up a series of “Categories” on the left hand side of the page.  These are identical to the browse categories on </a:t>
            </a:r>
            <a:r>
              <a:rPr lang="en-US" sz="1200" kern="1200" dirty="0" err="1">
                <a:solidFill>
                  <a:schemeClr val="tx1"/>
                </a:solidFill>
                <a:effectLst/>
                <a:latin typeface="+mn-lt"/>
                <a:ea typeface="+mn-ea"/>
                <a:cs typeface="+mn-cs"/>
              </a:rPr>
              <a:t>TheCochraneLibrary.com</a:t>
            </a:r>
            <a:r>
              <a:rPr lang="en-US" sz="1200" kern="1200" dirty="0">
                <a:solidFill>
                  <a:schemeClr val="tx1"/>
                </a:solidFill>
                <a:effectLst/>
                <a:latin typeface="+mn-lt"/>
                <a:ea typeface="+mn-ea"/>
                <a:cs typeface="+mn-cs"/>
              </a:rPr>
              <a:t>.  If you click browse, you will open a results page with a list of the reviews most in demand.</a:t>
            </a:r>
          </a:p>
          <a:p>
            <a:endParaRPr lang="en-US" sz="1200" kern="1200" dirty="0">
              <a:solidFill>
                <a:schemeClr val="tx1"/>
              </a:solidFill>
              <a:effectLst/>
              <a:latin typeface="+mn-lt"/>
              <a:ea typeface="+mn-ea"/>
              <a:cs typeface="+mn-cs"/>
            </a:endParaRPr>
          </a:p>
          <a:p>
            <a:r>
              <a:rPr lang="en-US" b="1" dirty="0"/>
              <a:t>PubMed Central</a:t>
            </a:r>
            <a:r>
              <a:rPr lang="en-US" dirty="0"/>
              <a:t> is a free digital </a:t>
            </a:r>
            <a:r>
              <a:rPr lang="en-US" dirty="0">
                <a:hlinkClick r:id="rId3" tooltip="Bibliographic database"/>
              </a:rPr>
              <a:t>database</a:t>
            </a:r>
            <a:r>
              <a:rPr lang="en-US" dirty="0"/>
              <a:t> of full-text </a:t>
            </a:r>
            <a:r>
              <a:rPr lang="en-US" dirty="0">
                <a:hlinkClick r:id="rId4" tooltip="Scientific literature"/>
              </a:rPr>
              <a:t>scientific literature</a:t>
            </a:r>
            <a:r>
              <a:rPr lang="en-US" dirty="0"/>
              <a:t> in biomedical and life sciences. It grew from the online </a:t>
            </a:r>
            <a:r>
              <a:rPr lang="en-US" dirty="0">
                <a:hlinkClick r:id="rId5" tooltip="Entrez"/>
              </a:rPr>
              <a:t>Entrez</a:t>
            </a:r>
            <a:r>
              <a:rPr lang="en-US" dirty="0"/>
              <a:t> </a:t>
            </a:r>
            <a:r>
              <a:rPr lang="en-US" dirty="0">
                <a:hlinkClick r:id="rId6" tooltip="PubMed"/>
              </a:rPr>
              <a:t>PubMed</a:t>
            </a:r>
            <a:r>
              <a:rPr lang="en-US" dirty="0"/>
              <a:t> biomedical literature search system. PubMed Central was developed by the U.S. </a:t>
            </a:r>
            <a:r>
              <a:rPr lang="en-US" dirty="0">
                <a:hlinkClick r:id="rId7" tooltip="National Library of Medicine"/>
              </a:rPr>
              <a:t>National Library of Medicine</a:t>
            </a:r>
            <a:r>
              <a:rPr lang="en-US" dirty="0"/>
              <a:t> (NLM) as an online archive of biomedical journal articles.</a:t>
            </a:r>
          </a:p>
          <a:p>
            <a:endParaRPr lang="en-US" dirty="0"/>
          </a:p>
          <a:p>
            <a:r>
              <a:rPr lang="en-US" dirty="0"/>
              <a:t>Google Scholar:  </a:t>
            </a:r>
            <a:r>
              <a:rPr lang="en-US" b="1" dirty="0"/>
              <a:t>What is Google Scholar?</a:t>
            </a:r>
          </a:p>
          <a:p>
            <a:r>
              <a:rPr lang="en-US" b="1" dirty="0"/>
              <a:t>Answer:</a:t>
            </a:r>
          </a:p>
          <a:p>
            <a:r>
              <a:rPr lang="en-US" dirty="0"/>
              <a:t>Google Scholar is a web resource that allows users to search for journal articles, citations, theses, preprints and book availability on the web. Materials located using Google Scholar come from a wide variety of sources, including:</a:t>
            </a:r>
          </a:p>
          <a:p>
            <a:r>
              <a:rPr lang="en-US" dirty="0"/>
              <a:t>        - Selected academic publishers</a:t>
            </a:r>
            <a:br>
              <a:rPr lang="en-US" dirty="0"/>
            </a:br>
            <a:r>
              <a:rPr lang="en-US" dirty="0"/>
              <a:t>        - Selected Professional society publishers</a:t>
            </a:r>
            <a:br>
              <a:rPr lang="en-US" dirty="0"/>
            </a:br>
            <a:r>
              <a:rPr lang="en-US" dirty="0"/>
              <a:t>        - Preprint repositories</a:t>
            </a:r>
            <a:br>
              <a:rPr lang="en-US" dirty="0"/>
            </a:br>
            <a:r>
              <a:rPr lang="en-US" dirty="0"/>
              <a:t>        - Universities</a:t>
            </a:r>
            <a:br>
              <a:rPr lang="en-US" dirty="0"/>
            </a:br>
            <a:r>
              <a:rPr lang="en-US" dirty="0"/>
              <a:t>        - Scholarly articles available across the open web</a:t>
            </a:r>
          </a:p>
          <a:p>
            <a:endParaRPr lang="en-US" dirty="0"/>
          </a:p>
        </p:txBody>
      </p:sp>
      <p:sp>
        <p:nvSpPr>
          <p:cNvPr id="4" name="Slide Number Placeholder 3"/>
          <p:cNvSpPr>
            <a:spLocks noGrp="1"/>
          </p:cNvSpPr>
          <p:nvPr>
            <p:ph type="sldNum" sz="quarter" idx="10"/>
          </p:nvPr>
        </p:nvSpPr>
        <p:spPr/>
        <p:txBody>
          <a:bodyPr/>
          <a:lstStyle/>
          <a:p>
            <a:fld id="{17E28DFE-281B-9E4C-936F-86F9B0536C79}" type="slidenum">
              <a:rPr lang="en-US" smtClean="0"/>
              <a:t>6</a:t>
            </a:fld>
            <a:endParaRPr lang="en-US"/>
          </a:p>
        </p:txBody>
      </p:sp>
    </p:spTree>
    <p:extLst>
      <p:ext uri="{BB962C8B-B14F-4D97-AF65-F5344CB8AC3E}">
        <p14:creationId xmlns:p14="http://schemas.microsoft.com/office/powerpoint/2010/main" val="1856488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AEDAD9-C218-6249-BCC5-5C1B32DD61FA}" type="slidenum">
              <a:rPr lang="en-US" smtClean="0"/>
              <a:t>9</a:t>
            </a:fld>
            <a:endParaRPr lang="en-US"/>
          </a:p>
        </p:txBody>
      </p:sp>
    </p:spTree>
    <p:extLst>
      <p:ext uri="{BB962C8B-B14F-4D97-AF65-F5344CB8AC3E}">
        <p14:creationId xmlns:p14="http://schemas.microsoft.com/office/powerpoint/2010/main" val="2476326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Don’t do anything more than think about the issues at this early stage: </a:t>
            </a:r>
            <a:endParaRPr lang="en-US" dirty="0"/>
          </a:p>
          <a:p>
            <a:r>
              <a:rPr lang="en-US" sz="1200" dirty="0">
                <a:effectLst/>
                <a:latin typeface="Wingdings"/>
              </a:rPr>
              <a:t> </a:t>
            </a:r>
            <a:r>
              <a:rPr lang="en-US" sz="1200" kern="1200" dirty="0">
                <a:solidFill>
                  <a:schemeClr val="tx1"/>
                </a:solidFill>
                <a:effectLst/>
                <a:latin typeface="+mn-lt"/>
                <a:ea typeface="+mn-ea"/>
                <a:cs typeface="+mn-cs"/>
              </a:rPr>
              <a:t>What is the sample size you might be looking at for you to be confident in the answer? Q and </a:t>
            </a:r>
            <a:endParaRPr lang="en-US" dirty="0">
              <a:effectLst/>
            </a:endParaRPr>
          </a:p>
          <a:p>
            <a:r>
              <a:rPr lang="en-US" sz="1200" kern="1200" dirty="0">
                <a:solidFill>
                  <a:schemeClr val="tx1"/>
                </a:solidFill>
                <a:effectLst/>
                <a:latin typeface="+mn-lt"/>
                <a:ea typeface="+mn-ea"/>
                <a:cs typeface="+mn-cs"/>
              </a:rPr>
              <a:t>D approach (</a:t>
            </a:r>
            <a:r>
              <a:rPr lang="en-US" sz="1200" kern="1200" dirty="0" err="1">
                <a:solidFill>
                  <a:schemeClr val="tx1"/>
                </a:solidFill>
                <a:effectLst/>
                <a:latin typeface="+mn-lt"/>
                <a:ea typeface="+mn-ea"/>
                <a:cs typeface="+mn-cs"/>
              </a:rPr>
              <a:t>ie</a:t>
            </a:r>
            <a:r>
              <a:rPr lang="en-US" sz="1200" kern="1200" dirty="0">
                <a:solidFill>
                  <a:schemeClr val="tx1"/>
                </a:solidFill>
                <a:effectLst/>
                <a:latin typeface="+mn-lt"/>
                <a:ea typeface="+mn-ea"/>
                <a:cs typeface="+mn-cs"/>
              </a:rPr>
              <a:t> “Quick and Dirty”) If the incidence of skateboard injuries amongst all injuries coming to the ER is 1 in 1000, and there are 20,000 admissions to the ER for injuries then you would see 20 per year and would need to have a research project that will last more than 1 year to get a reasonable number of children to study. We will come back to sample size again in a later module. </a:t>
            </a:r>
            <a:endParaRPr lang="en-US" dirty="0">
              <a:effectLst/>
            </a:endParaRPr>
          </a:p>
          <a:p>
            <a:r>
              <a:rPr lang="en-US" sz="1200" dirty="0">
                <a:effectLst/>
                <a:latin typeface="Wingdings"/>
              </a:rPr>
              <a:t> </a:t>
            </a:r>
            <a:r>
              <a:rPr lang="en-US" sz="1200" kern="1200" dirty="0">
                <a:solidFill>
                  <a:schemeClr val="tx1"/>
                </a:solidFill>
                <a:effectLst/>
                <a:latin typeface="+mn-lt"/>
                <a:ea typeface="+mn-ea"/>
                <a:cs typeface="+mn-cs"/>
              </a:rPr>
              <a:t>When you know approximately how many you would need, would you have access to the population you wanted? </a:t>
            </a:r>
            <a:r>
              <a:rPr lang="en-US" sz="1200" b="1" kern="1200" dirty="0">
                <a:solidFill>
                  <a:schemeClr val="tx1"/>
                </a:solidFill>
                <a:effectLst/>
                <a:latin typeface="+mn-lt"/>
                <a:ea typeface="+mn-ea"/>
                <a:cs typeface="+mn-cs"/>
              </a:rPr>
              <a:t>Murphy’s law states that any clinical problem will disappear the day you start to research it. </a:t>
            </a:r>
            <a:r>
              <a:rPr lang="en-US" sz="1200" kern="1200" dirty="0">
                <a:solidFill>
                  <a:schemeClr val="tx1"/>
                </a:solidFill>
                <a:effectLst/>
                <a:latin typeface="+mn-lt"/>
                <a:ea typeface="+mn-ea"/>
                <a:cs typeface="+mn-cs"/>
              </a:rPr>
              <a:t>e.g. although there will be 20 skateboard injuries a year, you may not be on shift when each one comes in and although you have asked a colleague to collect information, he forgot or was too busy </a:t>
            </a:r>
            <a:endParaRPr lang="en-US" dirty="0">
              <a:effectLst/>
            </a:endParaRPr>
          </a:p>
          <a:p>
            <a:r>
              <a:rPr lang="en-US" sz="1200" dirty="0">
                <a:effectLst/>
                <a:latin typeface="Wingdings"/>
              </a:rPr>
              <a:t> </a:t>
            </a:r>
            <a:r>
              <a:rPr lang="en-US" sz="1200" kern="1200" dirty="0">
                <a:solidFill>
                  <a:schemeClr val="tx1"/>
                </a:solidFill>
                <a:effectLst/>
                <a:latin typeface="+mn-lt"/>
                <a:ea typeface="+mn-ea"/>
                <a:cs typeface="+mn-cs"/>
              </a:rPr>
              <a:t>Would the selected population agree to participate? e.g. In the marijuana project, even if parents wanted to reduce their child’s spasms in a CP study, they might not be so willing to use medical marijuana </a:t>
            </a:r>
            <a:r>
              <a:rPr lang="en-US" sz="1200" i="1"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Page 11 </a:t>
            </a:r>
            <a:endParaRPr lang="en-US" dirty="0"/>
          </a:p>
          <a:p>
            <a:r>
              <a:rPr lang="en-US" sz="1200" dirty="0">
                <a:effectLst/>
                <a:latin typeface="Wingdings"/>
              </a:rPr>
              <a:t> </a:t>
            </a:r>
            <a:r>
              <a:rPr lang="en-US" sz="1200" kern="1200" dirty="0">
                <a:solidFill>
                  <a:schemeClr val="tx1"/>
                </a:solidFill>
                <a:effectLst/>
                <a:latin typeface="+mn-lt"/>
                <a:ea typeface="+mn-ea"/>
                <a:cs typeface="+mn-cs"/>
              </a:rPr>
              <a:t>Would you be able to obtain the marijuana? e.g. </a:t>
            </a:r>
            <a:r>
              <a:rPr lang="en-US" sz="1200" b="1" kern="1200" dirty="0">
                <a:solidFill>
                  <a:schemeClr val="tx1"/>
                </a:solidFill>
                <a:effectLst/>
                <a:latin typeface="+mn-lt"/>
                <a:ea typeface="+mn-ea"/>
                <a:cs typeface="+mn-cs"/>
              </a:rPr>
              <a:t>Ask the researchers who tried to get it from the government!! </a:t>
            </a:r>
            <a:endParaRPr lang="en-US" dirty="0">
              <a:effectLst/>
            </a:endParaRPr>
          </a:p>
          <a:p>
            <a:r>
              <a:rPr lang="en-US" sz="1200" dirty="0">
                <a:effectLst/>
                <a:latin typeface="Wingdings"/>
              </a:rPr>
              <a:t> </a:t>
            </a:r>
            <a:r>
              <a:rPr lang="en-US" sz="1200" kern="1200" dirty="0">
                <a:solidFill>
                  <a:schemeClr val="tx1"/>
                </a:solidFill>
                <a:effectLst/>
                <a:latin typeface="+mn-lt"/>
                <a:ea typeface="+mn-ea"/>
                <a:cs typeface="+mn-cs"/>
              </a:rPr>
              <a:t>Think through what budget you might need. Details of how to do this will come later but it is worth considering ball bark figures as you try to review the question. </a:t>
            </a:r>
            <a:endParaRPr lang="en-US" dirty="0">
              <a:effectLst/>
            </a:endParaRPr>
          </a:p>
          <a:p>
            <a:r>
              <a:rPr lang="en-US" sz="1200" dirty="0">
                <a:effectLst/>
                <a:latin typeface="Wingdings"/>
              </a:rPr>
              <a:t> </a:t>
            </a:r>
            <a:r>
              <a:rPr lang="en-US" sz="1200" kern="1200" dirty="0">
                <a:solidFill>
                  <a:schemeClr val="tx1"/>
                </a:solidFill>
                <a:effectLst/>
                <a:latin typeface="+mn-lt"/>
                <a:ea typeface="+mn-ea"/>
                <a:cs typeface="+mn-cs"/>
              </a:rPr>
              <a:t>Will the ethics committee approve of your project? In the case of medical marijuana, it could be quite difficult to persuade the committee that the benefits outweigh the risks of giving marijuana to a pediatric population. </a:t>
            </a:r>
            <a:endParaRPr lang="en-US" dirty="0">
              <a:effectLst/>
            </a:endParaRPr>
          </a:p>
          <a:p>
            <a:r>
              <a:rPr lang="en-US" sz="1200" dirty="0">
                <a:effectLst/>
                <a:latin typeface="Wingdings"/>
              </a:rPr>
              <a:t> </a:t>
            </a:r>
            <a:r>
              <a:rPr lang="en-US" sz="1200" kern="1200" dirty="0">
                <a:solidFill>
                  <a:schemeClr val="tx1"/>
                </a:solidFill>
                <a:effectLst/>
                <a:latin typeface="+mn-lt"/>
                <a:ea typeface="+mn-ea"/>
                <a:cs typeface="+mn-cs"/>
              </a:rPr>
              <a:t>How novel are the questions? Too often, research is conducted that is just a repeat of what someone else has done. If there is something different about your question that was not answered in the previous research, then the repeat part is acceptable. </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D4AEDAD9-C218-6249-BCC5-5C1B32DD61FA}" type="slidenum">
              <a:rPr lang="en-US" smtClean="0"/>
              <a:t>10</a:t>
            </a:fld>
            <a:endParaRPr lang="en-US"/>
          </a:p>
        </p:txBody>
      </p:sp>
    </p:spTree>
    <p:extLst>
      <p:ext uri="{BB962C8B-B14F-4D97-AF65-F5344CB8AC3E}">
        <p14:creationId xmlns:p14="http://schemas.microsoft.com/office/powerpoint/2010/main" val="3720685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latin typeface="+mn-lt"/>
                <a:ea typeface="+mn-ea"/>
                <a:cs typeface="+mn-cs"/>
              </a:rPr>
              <a:t>For an intervention/therapy:</a:t>
            </a:r>
            <a:endParaRPr lang="en-US" sz="1200" b="0" kern="1200" dirty="0">
              <a:solidFill>
                <a:schemeClr val="tx1"/>
              </a:solidFill>
              <a:latin typeface="+mn-lt"/>
              <a:ea typeface="+mn-ea"/>
              <a:cs typeface="+mn-cs"/>
            </a:endParaRPr>
          </a:p>
          <a:p>
            <a:r>
              <a:rPr lang="en-US" sz="1200" b="0" kern="1200" dirty="0">
                <a:solidFill>
                  <a:schemeClr val="tx1"/>
                </a:solidFill>
                <a:latin typeface="+mn-lt"/>
                <a:ea typeface="+mn-ea"/>
                <a:cs typeface="+mn-cs"/>
              </a:rPr>
              <a:t>In _______(P), what is the effect of _______(I) on ______(O) compared with _______(C) within ________ (T)?</a:t>
            </a:r>
          </a:p>
          <a:p>
            <a:r>
              <a:rPr lang="en-US" sz="1200" b="1" kern="1200" dirty="0">
                <a:solidFill>
                  <a:schemeClr val="tx1"/>
                </a:solidFill>
                <a:latin typeface="+mn-lt"/>
                <a:ea typeface="+mn-ea"/>
                <a:cs typeface="+mn-cs"/>
              </a:rPr>
              <a:t>For etiology:</a:t>
            </a:r>
            <a:endParaRPr lang="en-US" sz="1200" b="0" kern="1200" dirty="0">
              <a:solidFill>
                <a:schemeClr val="tx1"/>
              </a:solidFill>
              <a:latin typeface="+mn-lt"/>
              <a:ea typeface="+mn-ea"/>
              <a:cs typeface="+mn-cs"/>
            </a:endParaRPr>
          </a:p>
          <a:p>
            <a:r>
              <a:rPr lang="en-US" sz="1200" b="0" kern="1200" dirty="0">
                <a:solidFill>
                  <a:schemeClr val="tx1"/>
                </a:solidFill>
                <a:latin typeface="+mn-lt"/>
                <a:ea typeface="+mn-ea"/>
                <a:cs typeface="+mn-cs"/>
              </a:rPr>
              <a:t>Are ____ (P) who have _______ (I) at ___ (Increased/decreased) risk for/of_______ (O) compared with ______ (P) with/without ______ (C) over _____ (T)?</a:t>
            </a:r>
          </a:p>
          <a:p>
            <a:r>
              <a:rPr lang="en-US" sz="1200" b="1" kern="1200" dirty="0">
                <a:solidFill>
                  <a:schemeClr val="tx1"/>
                </a:solidFill>
                <a:latin typeface="+mn-lt"/>
                <a:ea typeface="+mn-ea"/>
                <a:cs typeface="+mn-cs"/>
              </a:rPr>
              <a:t>Diagnosis or diagnostic test:</a:t>
            </a:r>
            <a:endParaRPr lang="en-US" sz="1200" b="0" kern="1200" dirty="0">
              <a:solidFill>
                <a:schemeClr val="tx1"/>
              </a:solidFill>
              <a:latin typeface="+mn-lt"/>
              <a:ea typeface="+mn-ea"/>
              <a:cs typeface="+mn-cs"/>
            </a:endParaRPr>
          </a:p>
          <a:p>
            <a:r>
              <a:rPr lang="en-US" sz="1200" b="0" kern="1200" dirty="0">
                <a:solidFill>
                  <a:schemeClr val="tx1"/>
                </a:solidFill>
                <a:latin typeface="+mn-lt"/>
                <a:ea typeface="+mn-ea"/>
                <a:cs typeface="+mn-cs"/>
              </a:rPr>
              <a:t>Are (is) _________ (I) more accurate in diagnosing ________ (P) compared with ______ (C) for _______ (O)?</a:t>
            </a:r>
          </a:p>
          <a:p>
            <a:r>
              <a:rPr lang="en-US" sz="1200" b="1" kern="1200" dirty="0">
                <a:solidFill>
                  <a:schemeClr val="tx1"/>
                </a:solidFill>
                <a:latin typeface="+mn-lt"/>
                <a:ea typeface="+mn-ea"/>
                <a:cs typeface="+mn-cs"/>
              </a:rPr>
              <a:t>Prevention:</a:t>
            </a:r>
            <a:endParaRPr lang="en-US" sz="1200" b="0" kern="1200" dirty="0">
              <a:solidFill>
                <a:schemeClr val="tx1"/>
              </a:solidFill>
              <a:latin typeface="+mn-lt"/>
              <a:ea typeface="+mn-ea"/>
              <a:cs typeface="+mn-cs"/>
            </a:endParaRPr>
          </a:p>
          <a:p>
            <a:r>
              <a:rPr lang="en-US" sz="1200" b="0" kern="1200" dirty="0">
                <a:solidFill>
                  <a:schemeClr val="tx1"/>
                </a:solidFill>
                <a:latin typeface="+mn-lt"/>
                <a:ea typeface="+mn-ea"/>
                <a:cs typeface="+mn-cs"/>
              </a:rPr>
              <a:t>For ________ (P) does the use of ______ (I) reduce the future risk of ________ (O) compared with _________ (C)?</a:t>
            </a:r>
          </a:p>
          <a:p>
            <a:r>
              <a:rPr lang="en-US" sz="1200" b="1" kern="1200" dirty="0">
                <a:solidFill>
                  <a:schemeClr val="tx1"/>
                </a:solidFill>
                <a:latin typeface="+mn-lt"/>
                <a:ea typeface="+mn-ea"/>
                <a:cs typeface="+mn-cs"/>
              </a:rPr>
              <a:t>Prognosis/Predictions</a:t>
            </a:r>
            <a:endParaRPr lang="en-US" sz="1200" b="0" kern="1200" dirty="0">
              <a:solidFill>
                <a:schemeClr val="tx1"/>
              </a:solidFill>
              <a:latin typeface="+mn-lt"/>
              <a:ea typeface="+mn-ea"/>
              <a:cs typeface="+mn-cs"/>
            </a:endParaRPr>
          </a:p>
          <a:p>
            <a:r>
              <a:rPr lang="en-US" sz="1200" b="0" kern="1200" dirty="0">
                <a:solidFill>
                  <a:schemeClr val="tx1"/>
                </a:solidFill>
                <a:latin typeface="+mn-lt"/>
                <a:ea typeface="+mn-ea"/>
                <a:cs typeface="+mn-cs"/>
              </a:rPr>
              <a:t>Does __________ (I) influence ________ (O) in patients who have _______ (P) over ______ (T)?	</a:t>
            </a:r>
          </a:p>
          <a:p>
            <a:endParaRPr lang="en-US" dirty="0"/>
          </a:p>
        </p:txBody>
      </p:sp>
      <p:sp>
        <p:nvSpPr>
          <p:cNvPr id="4" name="Slide Number Placeholder 3"/>
          <p:cNvSpPr>
            <a:spLocks noGrp="1"/>
          </p:cNvSpPr>
          <p:nvPr>
            <p:ph type="sldNum" sz="quarter" idx="10"/>
          </p:nvPr>
        </p:nvSpPr>
        <p:spPr/>
        <p:txBody>
          <a:bodyPr/>
          <a:lstStyle/>
          <a:p>
            <a:fld id="{701A3B79-6FB0-2945-85FC-3305314DB55D}" type="slidenum">
              <a:rPr lang="en-US" smtClean="0"/>
              <a:t>12</a:t>
            </a:fld>
            <a:endParaRPr lang="en-US" dirty="0"/>
          </a:p>
        </p:txBody>
      </p:sp>
    </p:spTree>
    <p:extLst>
      <p:ext uri="{BB962C8B-B14F-4D97-AF65-F5344CB8AC3E}">
        <p14:creationId xmlns:p14="http://schemas.microsoft.com/office/powerpoint/2010/main" val="1426303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Risk/Prognosis:</a:t>
            </a:r>
          </a:p>
          <a:p>
            <a:r>
              <a:rPr lang="en-US" sz="1200" kern="1200" dirty="0">
                <a:solidFill>
                  <a:schemeClr val="tx1"/>
                </a:solidFill>
                <a:latin typeface="+mn-lt"/>
                <a:ea typeface="+mn-ea"/>
                <a:cs typeface="+mn-cs"/>
              </a:rPr>
              <a:t>For depressed widows or widowers who have lost their spouse within the previous year, does attending a support group, as opposed to no treatment, result in lower levels of depression?</a:t>
            </a:r>
          </a:p>
          <a:p>
            <a:r>
              <a:rPr lang="en-US" sz="1200" b="1" kern="1200" dirty="0">
                <a:solidFill>
                  <a:schemeClr val="tx1"/>
                </a:solidFill>
                <a:latin typeface="+mn-lt"/>
                <a:ea typeface="+mn-ea"/>
                <a:cs typeface="+mn-cs"/>
              </a:rPr>
              <a:t>PICO terms:</a:t>
            </a:r>
            <a:endParaRPr lang="en-US" sz="1200" b="0" kern="1200" dirty="0">
              <a:solidFill>
                <a:schemeClr val="tx1"/>
              </a:solidFill>
              <a:latin typeface="+mn-lt"/>
              <a:ea typeface="+mn-ea"/>
              <a:cs typeface="+mn-cs"/>
            </a:endParaRPr>
          </a:p>
          <a:p>
            <a:r>
              <a:rPr lang="en-US" sz="1200" b="0" kern="1200" dirty="0">
                <a:solidFill>
                  <a:schemeClr val="tx1"/>
                </a:solidFill>
                <a:latin typeface="+mn-lt"/>
                <a:ea typeface="+mn-ea"/>
                <a:cs typeface="+mn-cs"/>
              </a:rPr>
              <a:t>Person/Population = depressed widows/widowers within previous year</a:t>
            </a:r>
          </a:p>
          <a:p>
            <a:r>
              <a:rPr lang="en-US" sz="1200" b="0" kern="1200" dirty="0">
                <a:solidFill>
                  <a:schemeClr val="tx1"/>
                </a:solidFill>
                <a:latin typeface="+mn-lt"/>
                <a:ea typeface="+mn-ea"/>
                <a:cs typeface="+mn-cs"/>
              </a:rPr>
              <a:t>Intervention = support groups</a:t>
            </a:r>
          </a:p>
          <a:p>
            <a:r>
              <a:rPr lang="en-US" sz="1200" b="0" kern="1200" dirty="0">
                <a:solidFill>
                  <a:schemeClr val="tx1"/>
                </a:solidFill>
                <a:latin typeface="+mn-lt"/>
                <a:ea typeface="+mn-ea"/>
                <a:cs typeface="+mn-cs"/>
              </a:rPr>
              <a:t>Comparison = no treatment</a:t>
            </a:r>
          </a:p>
          <a:p>
            <a:r>
              <a:rPr lang="en-US" sz="1200" b="0" kern="1200" dirty="0">
                <a:solidFill>
                  <a:schemeClr val="tx1"/>
                </a:solidFill>
                <a:latin typeface="+mn-lt"/>
                <a:ea typeface="+mn-ea"/>
                <a:cs typeface="+mn-cs"/>
              </a:rPr>
              <a:t>Outcome = lower levels of depression</a:t>
            </a:r>
          </a:p>
          <a:p>
            <a:endParaRPr lang="en-US" sz="1200" b="0" kern="1200" dirty="0">
              <a:solidFill>
                <a:schemeClr val="tx1"/>
              </a:solidFill>
              <a:latin typeface="+mn-lt"/>
              <a:ea typeface="+mn-ea"/>
              <a:cs typeface="+mn-cs"/>
            </a:endParaRPr>
          </a:p>
          <a:p>
            <a:r>
              <a:rPr lang="en-US" sz="1200" b="0" kern="1200" dirty="0">
                <a:solidFill>
                  <a:schemeClr val="tx1"/>
                </a:solidFill>
                <a:latin typeface="+mn-lt"/>
                <a:ea typeface="+mn-ea"/>
                <a:cs typeface="+mn-cs"/>
              </a:rPr>
              <a:t>Effectiveness (intervention) Question</a:t>
            </a:r>
            <a:r>
              <a:rPr lang="en-US" sz="1200" b="0" kern="1200" baseline="0" dirty="0">
                <a:solidFill>
                  <a:schemeClr val="tx1"/>
                </a:solidFill>
                <a:latin typeface="+mn-lt"/>
                <a:ea typeface="+mn-ea"/>
                <a:cs typeface="+mn-cs"/>
              </a:rPr>
              <a:t> – questions about how to enhance effectiveness of an intervention</a:t>
            </a:r>
            <a:endParaRPr lang="en-US" sz="1200" b="0" kern="1200" dirty="0">
              <a:solidFill>
                <a:schemeClr val="tx1"/>
              </a:solidFill>
              <a:latin typeface="+mn-lt"/>
              <a:ea typeface="+mn-ea"/>
              <a:cs typeface="+mn-cs"/>
            </a:endParaRPr>
          </a:p>
          <a:p>
            <a:r>
              <a:rPr lang="en-US" sz="1200" b="0" kern="1200" dirty="0">
                <a:solidFill>
                  <a:schemeClr val="tx1"/>
                </a:solidFill>
                <a:latin typeface="+mn-lt"/>
                <a:ea typeface="+mn-ea"/>
                <a:cs typeface="+mn-cs"/>
              </a:rPr>
              <a:t>If</a:t>
            </a:r>
            <a:r>
              <a:rPr lang="en-US" sz="1200" b="0" kern="1200" baseline="0" dirty="0">
                <a:solidFill>
                  <a:schemeClr val="tx1"/>
                </a:solidFill>
                <a:latin typeface="+mn-lt"/>
                <a:ea typeface="+mn-ea"/>
                <a:cs typeface="+mn-cs"/>
              </a:rPr>
              <a:t> disoriented aged persons residing in a nursing home are given reality orientation therapy or validation therapy, which will result in better orientation to time, place, person?</a:t>
            </a:r>
          </a:p>
          <a:p>
            <a:r>
              <a:rPr lang="en-US" sz="1200" b="0" kern="1200" baseline="0" dirty="0">
                <a:solidFill>
                  <a:schemeClr val="tx1"/>
                </a:solidFill>
                <a:latin typeface="+mn-lt"/>
                <a:ea typeface="+mn-ea"/>
                <a:cs typeface="+mn-cs"/>
              </a:rPr>
              <a:t>If delinquent youth are exposed to a residential based program or a community based program, will the former result in fewer delinquent behaviors? </a:t>
            </a:r>
          </a:p>
          <a:p>
            <a:endParaRPr lang="en-US" sz="1200" b="0" kern="1200" baseline="0" dirty="0">
              <a:solidFill>
                <a:schemeClr val="tx1"/>
              </a:solidFill>
              <a:latin typeface="+mn-lt"/>
              <a:ea typeface="+mn-ea"/>
              <a:cs typeface="+mn-cs"/>
            </a:endParaRPr>
          </a:p>
          <a:p>
            <a:r>
              <a:rPr lang="en-US" sz="1200" b="0" kern="1200" baseline="0" dirty="0">
                <a:solidFill>
                  <a:schemeClr val="tx1"/>
                </a:solidFill>
                <a:latin typeface="+mn-lt"/>
                <a:ea typeface="+mn-ea"/>
                <a:cs typeface="+mn-cs"/>
              </a:rPr>
              <a:t>Prevention </a:t>
            </a:r>
            <a:r>
              <a:rPr lang="en-US" sz="1200" b="0" kern="1200" baseline="0" dirty="0" err="1">
                <a:solidFill>
                  <a:schemeClr val="tx1"/>
                </a:solidFill>
                <a:latin typeface="+mn-lt"/>
                <a:ea typeface="+mn-ea"/>
                <a:cs typeface="+mn-cs"/>
              </a:rPr>
              <a:t>Quesiont</a:t>
            </a:r>
            <a:r>
              <a:rPr lang="en-US" sz="1200" b="0" kern="1200" baseline="0" dirty="0">
                <a:solidFill>
                  <a:schemeClr val="tx1"/>
                </a:solidFill>
                <a:latin typeface="+mn-lt"/>
                <a:ea typeface="+mn-ea"/>
                <a:cs typeface="+mn-cs"/>
              </a:rPr>
              <a:t> – </a:t>
            </a:r>
            <a:r>
              <a:rPr lang="en-US" sz="1200" b="0" kern="1200" baseline="0" dirty="0" err="1">
                <a:solidFill>
                  <a:schemeClr val="tx1"/>
                </a:solidFill>
                <a:latin typeface="+mn-lt"/>
                <a:ea typeface="+mn-ea"/>
                <a:cs typeface="+mn-cs"/>
              </a:rPr>
              <a:t>quesitons</a:t>
            </a:r>
            <a:r>
              <a:rPr lang="en-US" sz="1200" b="0" kern="1200" baseline="0" dirty="0">
                <a:solidFill>
                  <a:schemeClr val="tx1"/>
                </a:solidFill>
                <a:latin typeface="+mn-lt"/>
                <a:ea typeface="+mn-ea"/>
                <a:cs typeface="+mn-cs"/>
              </a:rPr>
              <a:t> about how to prevent a social problem from occurring</a:t>
            </a:r>
          </a:p>
          <a:p>
            <a:r>
              <a:rPr lang="en-US" sz="1200" b="0" kern="1200" baseline="0" dirty="0">
                <a:solidFill>
                  <a:schemeClr val="tx1"/>
                </a:solidFill>
                <a:latin typeface="+mn-lt"/>
                <a:ea typeface="+mn-ea"/>
                <a:cs typeface="+mn-cs"/>
              </a:rPr>
              <a:t>If sexually active high school students at high risk for pregnancy are given a problem exercise (Baby think it over) or </a:t>
            </a:r>
            <a:r>
              <a:rPr lang="en-US" sz="1200" b="0" kern="1200" baseline="0" dirty="0" err="1">
                <a:solidFill>
                  <a:schemeClr val="tx1"/>
                </a:solidFill>
                <a:latin typeface="+mn-lt"/>
                <a:ea typeface="+mn-ea"/>
                <a:cs typeface="+mn-cs"/>
              </a:rPr>
              <a:t>didactice</a:t>
            </a:r>
            <a:r>
              <a:rPr lang="en-US" sz="1200" b="0" kern="1200" baseline="0" dirty="0">
                <a:solidFill>
                  <a:schemeClr val="tx1"/>
                </a:solidFill>
                <a:latin typeface="+mn-lt"/>
                <a:ea typeface="+mn-ea"/>
                <a:cs typeface="+mn-cs"/>
              </a:rPr>
              <a:t> information (material on birth control methods), will the former have fewer pregnancies during the year?</a:t>
            </a:r>
          </a:p>
          <a:p>
            <a:r>
              <a:rPr lang="en-US" sz="1200" b="0" kern="1200" baseline="0" dirty="0">
                <a:solidFill>
                  <a:schemeClr val="tx1"/>
                </a:solidFill>
                <a:latin typeface="+mn-lt"/>
                <a:ea typeface="+mn-ea"/>
                <a:cs typeface="+mn-cs"/>
              </a:rPr>
              <a:t>If adolescents at risk for violence receive school based violence prevention programs or no formal violence prevention training, will the former display lower rates of violence and aggression?</a:t>
            </a:r>
          </a:p>
          <a:p>
            <a:endParaRPr lang="en-US" sz="1200" b="0" kern="1200" baseline="0" dirty="0">
              <a:solidFill>
                <a:schemeClr val="tx1"/>
              </a:solidFill>
              <a:latin typeface="+mn-lt"/>
              <a:ea typeface="+mn-ea"/>
              <a:cs typeface="+mn-cs"/>
            </a:endParaRPr>
          </a:p>
          <a:p>
            <a:r>
              <a:rPr lang="en-US" sz="1200" b="0" kern="1200" baseline="0" dirty="0">
                <a:solidFill>
                  <a:schemeClr val="tx1"/>
                </a:solidFill>
                <a:latin typeface="+mn-lt"/>
                <a:ea typeface="+mn-ea"/>
                <a:cs typeface="+mn-cs"/>
              </a:rPr>
              <a:t>Assessment Question – about how to best conduct a client assessment: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t>If aged residents of a nursing home who may be depressed or may have Alzheimer’s Disease or Dementia are administered Depression Screening Tests or a Short Mental Status Examination Tests which measure will be the Briefest, Most Inexpensive, Valid and Reliable Screening Test to Discriminate Between Depression and Dementia?</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t>Descriptive – </a:t>
            </a:r>
            <a:r>
              <a:rPr lang="en-US" baseline="0" dirty="0"/>
              <a:t> questions about how best to describe a practice relevant </a:t>
            </a:r>
            <a:r>
              <a:rPr lang="en-US" baseline="0" dirty="0" err="1"/>
              <a:t>situattion</a:t>
            </a:r>
            <a:endParaRPr lang="en-US" baseline="0" dirty="0"/>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t>If family members of children diagnosed with a learning disorder meet in a support group to receive information and support from staff and other families what aspects of the support group will they find most helpful?</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t>Among children who are cared for by a primary caregiver</a:t>
            </a:r>
            <a:r>
              <a:rPr lang="en-US" baseline="0" dirty="0"/>
              <a:t> diagnosed as having a depressive disorder compared with children whose caregiver has no diagnosed mental disorder, will the former children be more frequently diagnosed as having a behavioral or emotional disorder?</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lvl="1" indent="0" algn="l" defTabSz="457200" rtl="0" eaLnBrk="1" fontAlgn="auto" latinLnBrk="0" hangingPunct="1">
              <a:lnSpc>
                <a:spcPct val="100000"/>
              </a:lnSpc>
              <a:spcBef>
                <a:spcPts val="0"/>
              </a:spcBef>
              <a:spcAft>
                <a:spcPts val="0"/>
              </a:spcAft>
              <a:buClrTx/>
              <a:buSzTx/>
              <a:buFontTx/>
              <a:buNone/>
              <a:tabLst/>
              <a:defRPr/>
            </a:pPr>
            <a:r>
              <a:rPr lang="en-US" baseline="0" dirty="0"/>
              <a:t>Risk Assessment:</a:t>
            </a:r>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a:t>If crisis line callers to a battered women shelter are administered a risk assessment scale by telephone or we rely on practical judgment unaided by a risk assessment scale then will the Risk Assessment Scale have higher reliability and predictive validity regarding Future Violence?</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sz="1200" b="0" kern="1200" baseline="0" dirty="0">
              <a:solidFill>
                <a:schemeClr val="tx1"/>
              </a:solidFill>
              <a:latin typeface="+mn-lt"/>
              <a:ea typeface="+mn-ea"/>
              <a:cs typeface="+mn-cs"/>
            </a:endParaRPr>
          </a:p>
          <a:p>
            <a:endParaRPr lang="en-US" sz="1200" b="0" kern="1200" baseline="0" dirty="0">
              <a:solidFill>
                <a:schemeClr val="tx1"/>
              </a:solidFill>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701A3B79-6FB0-2945-85FC-3305314DB55D}" type="slidenum">
              <a:rPr lang="en-US" smtClean="0"/>
              <a:t>14</a:t>
            </a:fld>
            <a:endParaRPr lang="en-US" dirty="0"/>
          </a:p>
        </p:txBody>
      </p:sp>
    </p:spTree>
    <p:extLst>
      <p:ext uri="{BB962C8B-B14F-4D97-AF65-F5344CB8AC3E}">
        <p14:creationId xmlns:p14="http://schemas.microsoft.com/office/powerpoint/2010/main" val="615789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Infinitive verb – is a verb</a:t>
            </a:r>
            <a:r>
              <a:rPr lang="en-US" baseline="0" dirty="0"/>
              <a:t> with the word ‘to’ in front of it</a:t>
            </a:r>
            <a:endParaRPr lang="en-US" dirty="0"/>
          </a:p>
        </p:txBody>
      </p:sp>
      <p:sp>
        <p:nvSpPr>
          <p:cNvPr id="4" name="Slide Number Placeholder 3"/>
          <p:cNvSpPr>
            <a:spLocks noGrp="1"/>
          </p:cNvSpPr>
          <p:nvPr>
            <p:ph type="sldNum" sz="quarter" idx="10"/>
          </p:nvPr>
        </p:nvSpPr>
        <p:spPr/>
        <p:txBody>
          <a:bodyPr/>
          <a:lstStyle/>
          <a:p>
            <a:fld id="{D4AEDAD9-C218-6249-BCC5-5C1B32DD61FA}" type="slidenum">
              <a:rPr lang="en-US" smtClean="0"/>
              <a:t>15</a:t>
            </a:fld>
            <a:endParaRPr lang="en-US"/>
          </a:p>
        </p:txBody>
      </p:sp>
    </p:spTree>
    <p:extLst>
      <p:ext uri="{BB962C8B-B14F-4D97-AF65-F5344CB8AC3E}">
        <p14:creationId xmlns:p14="http://schemas.microsoft.com/office/powerpoint/2010/main" val="1671409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8362B9A-2ABD-FB4F-A58B-73462BE81C77}" type="datetimeFigureOut">
              <a:rPr lang="en-US" smtClean="0"/>
              <a:t>1/11/20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2965825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362B9A-2ABD-FB4F-A58B-73462BE81C77}" type="datetimeFigureOut">
              <a:rPr lang="en-US" smtClean="0"/>
              <a:t>1/11/20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3530014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362B9A-2ABD-FB4F-A58B-73462BE81C77}" type="datetimeFigureOut">
              <a:rPr lang="en-US" smtClean="0"/>
              <a:t>1/11/20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2918604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B22A96A-64A0-3B49-8B78-E602EFE8A4E4}" type="slidenum">
              <a:rPr lang="en-US"/>
              <a:pPr/>
              <a:t>‹#›</a:t>
            </a:fld>
            <a:endParaRPr lang="en-US"/>
          </a:p>
        </p:txBody>
      </p:sp>
    </p:spTree>
    <p:extLst>
      <p:ext uri="{BB962C8B-B14F-4D97-AF65-F5344CB8AC3E}">
        <p14:creationId xmlns:p14="http://schemas.microsoft.com/office/powerpoint/2010/main" val="154438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362B9A-2ABD-FB4F-A58B-73462BE81C77}" type="datetimeFigureOut">
              <a:rPr lang="en-US" smtClean="0"/>
              <a:t>1/11/20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3451060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362B9A-2ABD-FB4F-A58B-73462BE81C77}" type="datetimeFigureOut">
              <a:rPr lang="en-US" smtClean="0"/>
              <a:t>1/11/20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77634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362B9A-2ABD-FB4F-A58B-73462BE81C77}" type="datetimeFigureOut">
              <a:rPr lang="en-US" smtClean="0"/>
              <a:t>1/11/20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1093191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362B9A-2ABD-FB4F-A58B-73462BE81C77}" type="datetimeFigureOut">
              <a:rPr lang="en-US" smtClean="0"/>
              <a:t>1/11/20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277719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362B9A-2ABD-FB4F-A58B-73462BE81C77}" type="datetimeFigureOut">
              <a:rPr lang="en-US" smtClean="0"/>
              <a:t>1/11/20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309645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62B9A-2ABD-FB4F-A58B-73462BE81C77}" type="datetimeFigureOut">
              <a:rPr lang="en-US" smtClean="0"/>
              <a:t>1/11/20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211328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362B9A-2ABD-FB4F-A58B-73462BE81C77}" type="datetimeFigureOut">
              <a:rPr lang="en-US" smtClean="0"/>
              <a:t>1/11/20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466303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362B9A-2ABD-FB4F-A58B-73462BE81C77}" type="datetimeFigureOut">
              <a:rPr lang="en-US" smtClean="0"/>
              <a:t>1/11/20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EE112-5588-8546-9853-05483621A099}" type="slidenum">
              <a:rPr lang="en-US" smtClean="0"/>
              <a:t>‹#›</a:t>
            </a:fld>
            <a:endParaRPr lang="en-US"/>
          </a:p>
        </p:txBody>
      </p:sp>
    </p:spTree>
    <p:extLst>
      <p:ext uri="{BB962C8B-B14F-4D97-AF65-F5344CB8AC3E}">
        <p14:creationId xmlns:p14="http://schemas.microsoft.com/office/powerpoint/2010/main" val="267107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362B9A-2ABD-FB4F-A58B-73462BE81C77}" type="datetimeFigureOut">
              <a:rPr lang="en-US" smtClean="0"/>
              <a:t>1/11/20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EE112-5588-8546-9853-05483621A099}" type="slidenum">
              <a:rPr lang="en-US" smtClean="0"/>
              <a:t>‹#›</a:t>
            </a:fld>
            <a:endParaRPr lang="en-US"/>
          </a:p>
        </p:txBody>
      </p:sp>
    </p:spTree>
    <p:extLst>
      <p:ext uri="{BB962C8B-B14F-4D97-AF65-F5344CB8AC3E}">
        <p14:creationId xmlns:p14="http://schemas.microsoft.com/office/powerpoint/2010/main" val="140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lmconsulting.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ampbellcollaboration.org/lib/?go=brows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nlm.nih.gov/" TargetMode="External"/><Relationship Id="rId4" Type="http://schemas.openxmlformats.org/officeDocument/2006/relationships/hyperlink" Target="http://psycnet.apa.org.libproxy.adelphi.edu:2048/journals/fam/20/3/505.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06460"/>
            <a:ext cx="7772400" cy="1470025"/>
          </a:xfrm>
        </p:spPr>
        <p:txBody>
          <a:bodyPr/>
          <a:lstStyle/>
          <a:p>
            <a:r>
              <a:rPr lang="en-US" dirty="0"/>
              <a:t>Conceptual Framework:</a:t>
            </a:r>
            <a:br>
              <a:rPr lang="en-US" dirty="0"/>
            </a:br>
            <a:r>
              <a:rPr lang="en-US" dirty="0"/>
              <a:t>Stating Your Research Project</a:t>
            </a:r>
          </a:p>
        </p:txBody>
      </p:sp>
      <p:sp>
        <p:nvSpPr>
          <p:cNvPr id="3" name="Subtitle 2"/>
          <p:cNvSpPr>
            <a:spLocks noGrp="1"/>
          </p:cNvSpPr>
          <p:nvPr>
            <p:ph type="subTitle" idx="1"/>
          </p:nvPr>
        </p:nvSpPr>
        <p:spPr>
          <a:xfrm>
            <a:off x="1371600" y="2981848"/>
            <a:ext cx="6400800" cy="1752600"/>
          </a:xfrm>
        </p:spPr>
        <p:txBody>
          <a:bodyPr>
            <a:normAutofit fontScale="55000" lnSpcReduction="20000"/>
          </a:bodyPr>
          <a:lstStyle/>
          <a:p>
            <a:r>
              <a:rPr lang="en-US" dirty="0"/>
              <a:t>Understanding Deductive &amp; Inductive Research</a:t>
            </a:r>
          </a:p>
          <a:p>
            <a:r>
              <a:rPr lang="en-US" dirty="0"/>
              <a:t>Types of Research Studies</a:t>
            </a:r>
          </a:p>
          <a:p>
            <a:r>
              <a:rPr lang="en-US" dirty="0"/>
              <a:t>The Research Process</a:t>
            </a:r>
          </a:p>
          <a:p>
            <a:r>
              <a:rPr lang="en-US" dirty="0"/>
              <a:t>Helpful Lit Review Weblinks</a:t>
            </a:r>
          </a:p>
          <a:p>
            <a:r>
              <a:rPr lang="en-US" dirty="0"/>
              <a:t>Your Research Purpose Statement</a:t>
            </a:r>
          </a:p>
          <a:p>
            <a:r>
              <a:rPr lang="en-US" dirty="0"/>
              <a:t>Writing your Research Question</a:t>
            </a:r>
          </a:p>
          <a:p>
            <a:endParaRPr lang="en-US" dirty="0"/>
          </a:p>
        </p:txBody>
      </p:sp>
      <p:sp>
        <p:nvSpPr>
          <p:cNvPr id="4" name="TextBox 3">
            <a:extLst>
              <a:ext uri="{FF2B5EF4-FFF2-40B4-BE49-F238E27FC236}">
                <a16:creationId xmlns:a16="http://schemas.microsoft.com/office/drawing/2014/main" id="{27DCEC1A-D8FA-CA4C-BA80-39EA16B3DE01}"/>
              </a:ext>
            </a:extLst>
          </p:cNvPr>
          <p:cNvSpPr txBox="1"/>
          <p:nvPr/>
        </p:nvSpPr>
        <p:spPr>
          <a:xfrm>
            <a:off x="6219929" y="5566438"/>
            <a:ext cx="2547429" cy="646331"/>
          </a:xfrm>
          <a:prstGeom prst="rect">
            <a:avLst/>
          </a:prstGeom>
          <a:noFill/>
          <a:ln>
            <a:solidFill>
              <a:schemeClr val="accent1"/>
            </a:solidFill>
          </a:ln>
        </p:spPr>
        <p:txBody>
          <a:bodyPr wrap="none" rtlCol="0">
            <a:spAutoFit/>
          </a:bodyPr>
          <a:lstStyle/>
          <a:p>
            <a:r>
              <a:rPr lang="en-US" dirty="0"/>
              <a:t>Dr. M. L. Mays</a:t>
            </a:r>
          </a:p>
          <a:p>
            <a:r>
              <a:rPr lang="en-US" dirty="0">
                <a:hlinkClick r:id="rId2"/>
              </a:rPr>
              <a:t>www.Mlmconsulting.net</a:t>
            </a:r>
            <a:r>
              <a:rPr lang="en-US" dirty="0"/>
              <a:t> </a:t>
            </a:r>
          </a:p>
        </p:txBody>
      </p:sp>
    </p:spTree>
    <p:extLst>
      <p:ext uri="{BB962C8B-B14F-4D97-AF65-F5344CB8AC3E}">
        <p14:creationId xmlns:p14="http://schemas.microsoft.com/office/powerpoint/2010/main" val="3372419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0681"/>
          </a:xfrm>
        </p:spPr>
        <p:txBody>
          <a:bodyPr>
            <a:normAutofit fontScale="90000"/>
          </a:bodyPr>
          <a:lstStyle/>
          <a:p>
            <a:r>
              <a:rPr lang="en-US" dirty="0"/>
              <a:t>Considerations…</a:t>
            </a:r>
          </a:p>
        </p:txBody>
      </p:sp>
      <p:sp>
        <p:nvSpPr>
          <p:cNvPr id="3" name="Content Placeholder 2"/>
          <p:cNvSpPr>
            <a:spLocks noGrp="1"/>
          </p:cNvSpPr>
          <p:nvPr>
            <p:ph idx="1"/>
          </p:nvPr>
        </p:nvSpPr>
        <p:spPr>
          <a:xfrm>
            <a:off x="457200" y="1088628"/>
            <a:ext cx="8229600" cy="5037536"/>
          </a:xfrm>
        </p:spPr>
        <p:txBody>
          <a:bodyPr/>
          <a:lstStyle/>
          <a:p>
            <a:r>
              <a:rPr lang="en-US" dirty="0"/>
              <a:t>For Descriptive/Exploratory questions – consider the following:</a:t>
            </a:r>
          </a:p>
          <a:p>
            <a:pPr lvl="1"/>
            <a:r>
              <a:rPr lang="en-US" dirty="0"/>
              <a:t>What is the population you are studying?</a:t>
            </a:r>
          </a:p>
          <a:p>
            <a:pPr lvl="1"/>
            <a:r>
              <a:rPr lang="en-US" dirty="0"/>
              <a:t>Are characteristics of your population important – age, sex, background (e.g., prison-time)?</a:t>
            </a:r>
          </a:p>
          <a:p>
            <a:pPr lvl="1"/>
            <a:r>
              <a:rPr lang="en-US" dirty="0"/>
              <a:t>Are you interested in an intervention?</a:t>
            </a:r>
          </a:p>
          <a:p>
            <a:pPr lvl="1"/>
            <a:r>
              <a:rPr lang="en-US" dirty="0"/>
              <a:t>What is the outcome you are interested in achieving?</a:t>
            </a:r>
          </a:p>
          <a:p>
            <a:pPr lvl="1"/>
            <a:r>
              <a:rPr lang="en-US" dirty="0"/>
              <a:t>How will you measure your outcome?</a:t>
            </a:r>
          </a:p>
        </p:txBody>
      </p:sp>
    </p:spTree>
    <p:extLst>
      <p:ext uri="{BB962C8B-B14F-4D97-AF65-F5344CB8AC3E}">
        <p14:creationId xmlns:p14="http://schemas.microsoft.com/office/powerpoint/2010/main" val="12153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Explanatory Questions</a:t>
            </a:r>
          </a:p>
        </p:txBody>
      </p:sp>
      <p:sp>
        <p:nvSpPr>
          <p:cNvPr id="3" name="Content Placeholder 2"/>
          <p:cNvSpPr>
            <a:spLocks noGrp="1"/>
          </p:cNvSpPr>
          <p:nvPr>
            <p:ph idx="1"/>
          </p:nvPr>
        </p:nvSpPr>
        <p:spPr>
          <a:xfrm>
            <a:off x="457200" y="1109086"/>
            <a:ext cx="8229600" cy="5491767"/>
          </a:xfrm>
        </p:spPr>
        <p:txBody>
          <a:bodyPr>
            <a:normAutofit fontScale="85000" lnSpcReduction="10000"/>
          </a:bodyPr>
          <a:lstStyle/>
          <a:p>
            <a:r>
              <a:rPr lang="en-US" dirty="0"/>
              <a:t>Consider…</a:t>
            </a:r>
          </a:p>
          <a:p>
            <a:r>
              <a:rPr lang="en-US" dirty="0"/>
              <a:t>Your question should be a causal question requiring an experimental research project</a:t>
            </a:r>
          </a:p>
          <a:p>
            <a:r>
              <a:rPr lang="en-US" dirty="0"/>
              <a:t>Your goal is to prove a cause and effect relationship</a:t>
            </a:r>
          </a:p>
          <a:p>
            <a:r>
              <a:rPr lang="en-US" dirty="0"/>
              <a:t>Your cause and effect relationship will be proved or disproved by your experiment</a:t>
            </a:r>
          </a:p>
          <a:p>
            <a:r>
              <a:rPr lang="en-US" dirty="0"/>
              <a:t>You will need to clearly identify which variable is being tested as your independent variable (causing effect) and which is tested as dependent (being effected)</a:t>
            </a:r>
          </a:p>
          <a:p>
            <a:r>
              <a:rPr lang="en-US" dirty="0"/>
              <a:t>Make sure you </a:t>
            </a:r>
            <a:r>
              <a:rPr lang="en-US" dirty="0" err="1"/>
              <a:t>accound</a:t>
            </a:r>
            <a:r>
              <a:rPr lang="en-US" dirty="0"/>
              <a:t> for all possible factors that might also effect changes in your dependent variable</a:t>
            </a:r>
          </a:p>
        </p:txBody>
      </p:sp>
    </p:spTree>
    <p:extLst>
      <p:ext uri="{BB962C8B-B14F-4D97-AF65-F5344CB8AC3E}">
        <p14:creationId xmlns:p14="http://schemas.microsoft.com/office/powerpoint/2010/main" val="1735603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152400"/>
            <a:ext cx="8229600" cy="562980"/>
          </a:xfrm>
        </p:spPr>
        <p:txBody>
          <a:bodyPr/>
          <a:lstStyle/>
          <a:p>
            <a:pPr eaLnBrk="1" hangingPunct="1"/>
            <a:r>
              <a:rPr lang="en-US" sz="2400" dirty="0">
                <a:latin typeface="Arial" charset="0"/>
              </a:rPr>
              <a:t>Examples of Well-Built EBP Questions using PICO</a:t>
            </a:r>
          </a:p>
        </p:txBody>
      </p:sp>
      <p:graphicFrame>
        <p:nvGraphicFramePr>
          <p:cNvPr id="4159" name="Group 63"/>
          <p:cNvGraphicFramePr>
            <a:graphicFrameLocks noGrp="1"/>
          </p:cNvGraphicFramePr>
          <p:nvPr>
            <p:ph type="tbl" idx="1"/>
            <p:extLst>
              <p:ext uri="{D42A27DB-BD31-4B8C-83A1-F6EECF244321}">
                <p14:modId xmlns:p14="http://schemas.microsoft.com/office/powerpoint/2010/main" val="1638371521"/>
              </p:ext>
            </p:extLst>
          </p:nvPr>
        </p:nvGraphicFramePr>
        <p:xfrm>
          <a:off x="457200" y="1288773"/>
          <a:ext cx="8368747" cy="4330351"/>
        </p:xfrm>
        <a:graphic>
          <a:graphicData uri="http://schemas.openxmlformats.org/drawingml/2006/table">
            <a:tbl>
              <a:tblPr firstRow="1">
                <a:tableStyleId>{3C2FFA5D-87B4-456A-9821-1D502468CF0F}</a:tableStyleId>
              </a:tblPr>
              <a:tblGrid>
                <a:gridCol w="1711789">
                  <a:extLst>
                    <a:ext uri="{9D8B030D-6E8A-4147-A177-3AD203B41FA5}">
                      <a16:colId xmlns:a16="http://schemas.microsoft.com/office/drawing/2014/main" val="20000"/>
                    </a:ext>
                  </a:extLst>
                </a:gridCol>
                <a:gridCol w="2187286">
                  <a:extLst>
                    <a:ext uri="{9D8B030D-6E8A-4147-A177-3AD203B41FA5}">
                      <a16:colId xmlns:a16="http://schemas.microsoft.com/office/drawing/2014/main" val="20001"/>
                    </a:ext>
                  </a:extLst>
                </a:gridCol>
                <a:gridCol w="2092187">
                  <a:extLst>
                    <a:ext uri="{9D8B030D-6E8A-4147-A177-3AD203B41FA5}">
                      <a16:colId xmlns:a16="http://schemas.microsoft.com/office/drawing/2014/main" val="20002"/>
                    </a:ext>
                  </a:extLst>
                </a:gridCol>
                <a:gridCol w="2377485">
                  <a:extLst>
                    <a:ext uri="{9D8B030D-6E8A-4147-A177-3AD203B41FA5}">
                      <a16:colId xmlns:a16="http://schemas.microsoft.com/office/drawing/2014/main" val="20003"/>
                    </a:ext>
                  </a:extLst>
                </a:gridCol>
              </a:tblGrid>
              <a:tr h="68462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Client Type and Problem (P)</a:t>
                      </a: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Intervention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(I) (the IV)</a:t>
                      </a: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Comparison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(C)</a:t>
                      </a: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Outcome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(O) </a:t>
                      </a:r>
                      <a:r>
                        <a:rPr kumimoji="0" lang="en-US" sz="1400" u="none" strike="noStrike" cap="none" normalizeH="0" baseline="0">
                          <a:ln>
                            <a:noFill/>
                          </a:ln>
                          <a:effectLst/>
                        </a:rPr>
                        <a:t>(the DV)</a:t>
                      </a:r>
                      <a:endParaRPr kumimoji="0" lang="en-US" sz="1400" u="none" strike="noStrike" cap="none" normalizeH="0" baseline="0" dirty="0">
                        <a:ln>
                          <a:noFill/>
                        </a:ln>
                        <a:effectLst/>
                      </a:endParaRPr>
                    </a:p>
                  </a:txBody>
                  <a:tcPr marT="45724" marB="45724" horzOverflow="overflow"/>
                </a:tc>
                <a:extLst>
                  <a:ext uri="{0D108BD9-81ED-4DB2-BD59-A6C34878D82A}">
                    <a16:rowId xmlns:a16="http://schemas.microsoft.com/office/drawing/2014/main" val="10000"/>
                  </a:ext>
                </a:extLst>
              </a:tr>
              <a:tr h="616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1" u="none" strike="noStrike" cap="none" normalizeH="0" baseline="0" dirty="0">
                          <a:ln>
                            <a:noFill/>
                          </a:ln>
                          <a:solidFill>
                            <a:schemeClr val="tx1"/>
                          </a:solidFill>
                          <a:effectLst/>
                          <a:latin typeface="Arial" charset="0"/>
                        </a:rPr>
                        <a:t>How would I describe a group of clients?</a:t>
                      </a: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1" u="none" strike="noStrike" cap="none" normalizeH="0" baseline="0" dirty="0">
                          <a:ln>
                            <a:noFill/>
                          </a:ln>
                          <a:solidFill>
                            <a:schemeClr val="tx1"/>
                          </a:solidFill>
                          <a:effectLst/>
                          <a:latin typeface="Arial" charset="0"/>
                        </a:rPr>
                        <a:t>Intervention? Prevention? Assessment of problem? Survey Research?</a:t>
                      </a: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1" u="none" strike="noStrike" cap="none" normalizeH="0" baseline="0" dirty="0">
                          <a:ln>
                            <a:noFill/>
                          </a:ln>
                          <a:solidFill>
                            <a:schemeClr val="tx1"/>
                          </a:solidFill>
                          <a:effectLst/>
                          <a:latin typeface="Arial" charset="0"/>
                        </a:rPr>
                        <a:t>What is a comparison other than the treatment, if any</a:t>
                      </a: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1" u="none" strike="noStrike" cap="none" normalizeH="0" baseline="0" dirty="0">
                          <a:ln>
                            <a:noFill/>
                          </a:ln>
                          <a:solidFill>
                            <a:schemeClr val="tx1"/>
                          </a:solidFill>
                          <a:effectLst/>
                          <a:latin typeface="Arial" charset="0"/>
                        </a:rPr>
                        <a:t>What do you want to see?</a:t>
                      </a:r>
                    </a:p>
                  </a:txBody>
                  <a:tcPr marT="45724" marB="45724" horzOverflow="overflow"/>
                </a:tc>
                <a:extLst>
                  <a:ext uri="{0D108BD9-81ED-4DB2-BD59-A6C34878D82A}">
                    <a16:rowId xmlns:a16="http://schemas.microsoft.com/office/drawing/2014/main" val="10001"/>
                  </a:ext>
                </a:extLst>
              </a:tr>
              <a:tr h="70482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If sexually active high school students</a:t>
                      </a:r>
                      <a:endParaRPr kumimoji="0" lang="en-US" sz="1400" b="0" i="0" u="none" strike="noStrike" cap="none" normalizeH="0" baseline="0" dirty="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a:ln>
                            <a:noFill/>
                          </a:ln>
                          <a:effectLst/>
                        </a:rPr>
                        <a:t>are exposed to Baby-Think-It-Over</a:t>
                      </a:r>
                      <a:endParaRPr kumimoji="0" lang="en-US" sz="1400" b="0" i="0" u="none" strike="noStrike" cap="none" normalizeH="0" baseline="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a:ln>
                            <a:noFill/>
                          </a:ln>
                          <a:effectLst/>
                        </a:rPr>
                        <a:t>or to lecture material on proper use of birth control</a:t>
                      </a:r>
                      <a:endParaRPr kumimoji="0" lang="en-US" sz="1400" b="0" i="0" u="none" strike="noStrike" cap="none" normalizeH="0" baseline="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which will result in fewer unplanned pregnancies during an academic year?</a:t>
                      </a:r>
                      <a:endParaRPr kumimoji="0" lang="en-US" sz="1400" b="0" i="0" u="none" strike="noStrike" cap="none" normalizeH="0" baseline="0" dirty="0">
                        <a:ln>
                          <a:noFill/>
                        </a:ln>
                        <a:solidFill>
                          <a:schemeClr val="tx1"/>
                        </a:solidFill>
                        <a:effectLst/>
                        <a:latin typeface="Arial" charset="0"/>
                      </a:endParaRPr>
                    </a:p>
                  </a:txBody>
                  <a:tcPr marT="45724" marB="45724" horzOverflow="overflow"/>
                </a:tc>
                <a:extLst>
                  <a:ext uri="{0D108BD9-81ED-4DB2-BD59-A6C34878D82A}">
                    <a16:rowId xmlns:a16="http://schemas.microsoft.com/office/drawing/2014/main" val="10002"/>
                  </a:ext>
                </a:extLst>
              </a:tr>
              <a:tr h="5235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ＭＳ Ｐゴシック" charset="0"/>
                        </a:rPr>
                        <a:t>When older women with breast cancer</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ＭＳ Ｐゴシック" charset="0"/>
                        </a:rPr>
                        <a:t>Are provided support group resources</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ＭＳ Ｐゴシック" charset="0"/>
                        </a:rPr>
                        <a:t>are their experiences in daily living improved?</a:t>
                      </a:r>
                    </a:p>
                  </a:txBody>
                  <a:tcPr horzOverflow="overflow"/>
                </a:tc>
                <a:extLst>
                  <a:ext uri="{0D108BD9-81ED-4DB2-BD59-A6C34878D82A}">
                    <a16:rowId xmlns:a16="http://schemas.microsoft.com/office/drawing/2014/main" val="10003"/>
                  </a:ext>
                </a:extLst>
              </a:tr>
              <a:tr h="4764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ＭＳ Ｐゴシック" charset="0"/>
                        </a:rPr>
                        <a:t>Do immigrant teenagers</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Arial" charset="0"/>
                        <a:ea typeface="ＭＳ Ｐゴシック"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ＭＳ Ｐゴシック" charset="0"/>
                        </a:rPr>
                        <a:t>Vs native teenagers</a:t>
                      </a: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Arial" charset="0"/>
                          <a:ea typeface="ＭＳ Ｐゴシック" charset="0"/>
                        </a:rPr>
                        <a:t>Have higher rates of depression?</a:t>
                      </a:r>
                    </a:p>
                  </a:txBody>
                  <a:tcPr horzOverflow="overflow"/>
                </a:tc>
                <a:extLst>
                  <a:ext uri="{0D108BD9-81ED-4DB2-BD59-A6C34878D82A}">
                    <a16:rowId xmlns:a16="http://schemas.microsoft.com/office/drawing/2014/main" val="10004"/>
                  </a:ext>
                </a:extLst>
              </a:tr>
              <a:tr h="12324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If disoriented older men who reside in a nursing home</a:t>
                      </a:r>
                      <a:endParaRPr kumimoji="0" lang="en-US" sz="1400" b="0" i="0" u="none" strike="noStrike" cap="none" normalizeH="0" baseline="0" dirty="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are given reality orientation therapy</a:t>
                      </a:r>
                      <a:endParaRPr kumimoji="0" lang="en-US" sz="1400" b="0" i="0" u="none" strike="noStrike" cap="none" normalizeH="0" baseline="0" dirty="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a:ln>
                            <a:noFill/>
                          </a:ln>
                          <a:effectLst/>
                        </a:rPr>
                        <a:t>or validation therapy</a:t>
                      </a:r>
                      <a:endParaRPr kumimoji="0" lang="en-US" sz="1400" b="0" i="0" u="none" strike="noStrike" cap="none" normalizeH="0" baseline="0">
                        <a:ln>
                          <a:noFill/>
                        </a:ln>
                        <a:solidFill>
                          <a:schemeClr val="tx1"/>
                        </a:solidFill>
                        <a:effectLst/>
                        <a:latin typeface="Arial" charset="0"/>
                      </a:endParaRPr>
                    </a:p>
                  </a:txBody>
                  <a:tcPr marT="45724" marB="45724"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a:ln>
                            <a:noFill/>
                          </a:ln>
                          <a:effectLst/>
                        </a:rPr>
                        <a:t>which will result in better orientation to time, place, and person?</a:t>
                      </a:r>
                      <a:endParaRPr kumimoji="0" lang="en-US" sz="1400" b="0" i="0" u="none" strike="noStrike" cap="none" normalizeH="0" baseline="0" dirty="0">
                        <a:ln>
                          <a:noFill/>
                        </a:ln>
                        <a:solidFill>
                          <a:schemeClr val="tx1"/>
                        </a:solidFill>
                        <a:effectLst/>
                        <a:latin typeface="Arial" charset="0"/>
                      </a:endParaRPr>
                    </a:p>
                  </a:txBody>
                  <a:tcPr marT="45724" marB="45724" horzOverflow="overflow"/>
                </a:tc>
                <a:extLst>
                  <a:ext uri="{0D108BD9-81ED-4DB2-BD59-A6C34878D82A}">
                    <a16:rowId xmlns:a16="http://schemas.microsoft.com/office/drawing/2014/main" val="10005"/>
                  </a:ext>
                </a:extLst>
              </a:tr>
            </a:tbl>
          </a:graphicData>
        </a:graphic>
      </p:graphicFrame>
      <p:sp>
        <p:nvSpPr>
          <p:cNvPr id="4" name="Text Box 56"/>
          <p:cNvSpPr txBox="1">
            <a:spLocks noChangeArrowheads="1"/>
          </p:cNvSpPr>
          <p:nvPr/>
        </p:nvSpPr>
        <p:spPr bwMode="auto">
          <a:xfrm>
            <a:off x="457200" y="6519446"/>
            <a:ext cx="8229600"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en-US" sz="800" b="1" dirty="0"/>
              <a:t>This format from Gibbs (2003) follows </a:t>
            </a:r>
            <a:r>
              <a:rPr lang="en-US" sz="800" b="1" dirty="0" err="1"/>
              <a:t>Sackett</a:t>
            </a:r>
            <a:r>
              <a:rPr lang="en-US" sz="800" b="1" dirty="0"/>
              <a:t>, D. L., Richardson, W. S., Rosenberg, W. &amp; Haynes, R. B. (1997) </a:t>
            </a:r>
            <a:r>
              <a:rPr lang="en-US" sz="800" b="1" i="1" dirty="0"/>
              <a:t>Evidence-based medicine: How to practice and teach EBM</a:t>
            </a:r>
            <a:r>
              <a:rPr lang="en-US" sz="800" b="1" dirty="0"/>
              <a:t>.  New York: Churchill Livingstone.</a:t>
            </a:r>
          </a:p>
        </p:txBody>
      </p:sp>
    </p:spTree>
    <p:extLst>
      <p:ext uri="{BB962C8B-B14F-4D97-AF65-F5344CB8AC3E}">
        <p14:creationId xmlns:p14="http://schemas.microsoft.com/office/powerpoint/2010/main" val="1943386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865"/>
            <a:ext cx="8229600" cy="582612"/>
          </a:xfrm>
        </p:spPr>
        <p:txBody>
          <a:bodyPr>
            <a:normAutofit fontScale="90000"/>
          </a:bodyPr>
          <a:lstStyle/>
          <a:p>
            <a:pPr algn="l"/>
            <a:r>
              <a:rPr lang="en-US" dirty="0"/>
              <a:t>Research Question Examples</a:t>
            </a:r>
          </a:p>
        </p:txBody>
      </p:sp>
      <p:sp>
        <p:nvSpPr>
          <p:cNvPr id="3" name="Content Placeholder 2"/>
          <p:cNvSpPr>
            <a:spLocks noGrp="1"/>
          </p:cNvSpPr>
          <p:nvPr>
            <p:ph idx="1"/>
          </p:nvPr>
        </p:nvSpPr>
        <p:spPr>
          <a:xfrm>
            <a:off x="457200" y="857250"/>
            <a:ext cx="8229600" cy="5268913"/>
          </a:xfrm>
        </p:spPr>
        <p:txBody>
          <a:bodyPr>
            <a:normAutofit fontScale="70000" lnSpcReduction="20000"/>
          </a:bodyPr>
          <a:lstStyle/>
          <a:p>
            <a:r>
              <a:rPr lang="en-US" dirty="0"/>
              <a:t>Descriptive</a:t>
            </a:r>
          </a:p>
          <a:p>
            <a:pPr lvl="1"/>
            <a:r>
              <a:rPr lang="en-US" dirty="0"/>
              <a:t>Will the use of voluntary HIV texting counseling services help in the reduction of at-risk sexual behavior among the black adolescent population in Brooklyn over time?</a:t>
            </a:r>
          </a:p>
          <a:p>
            <a:pPr lvl="2"/>
            <a:r>
              <a:rPr lang="en-US" dirty="0"/>
              <a:t>texting counseling services </a:t>
            </a:r>
          </a:p>
          <a:p>
            <a:pPr lvl="2"/>
            <a:r>
              <a:rPr lang="en-US" dirty="0"/>
              <a:t>At risk sexual behavior (condoms, partners, etc…) retrospective questionnaire re characteristics</a:t>
            </a:r>
          </a:p>
          <a:p>
            <a:r>
              <a:rPr lang="en-US" dirty="0"/>
              <a:t>Descriptive</a:t>
            </a:r>
          </a:p>
          <a:p>
            <a:pPr lvl="1"/>
            <a:r>
              <a:rPr lang="en-US" dirty="0"/>
              <a:t>Do mothers who take paid maternal leave have enhanced psychosocial well-being compared to those who take unpaid maternal leave or no maternal leave?</a:t>
            </a:r>
          </a:p>
          <a:p>
            <a:pPr lvl="2"/>
            <a:r>
              <a:rPr lang="en-US" dirty="0"/>
              <a:t>IV: type of maternal leave (ratio levels – whatever; income securities)</a:t>
            </a:r>
          </a:p>
          <a:p>
            <a:pPr lvl="2"/>
            <a:r>
              <a:rPr lang="en-US" dirty="0"/>
              <a:t>DV: psychosocial well being (create survey)</a:t>
            </a:r>
          </a:p>
          <a:p>
            <a:r>
              <a:rPr lang="en-US" dirty="0"/>
              <a:t>Quasi-experimental</a:t>
            </a:r>
          </a:p>
          <a:p>
            <a:pPr lvl="1"/>
            <a:r>
              <a:rPr lang="en-US" dirty="0"/>
              <a:t>Can a program of emancipatory “cultural” socialization promote student social activism in high school students in suburban areas versus a program___________________ ?</a:t>
            </a:r>
          </a:p>
          <a:p>
            <a:pPr lvl="2"/>
            <a:r>
              <a:rPr lang="en-US" dirty="0"/>
              <a:t>IV: emancipatory “cultural” socialization program</a:t>
            </a:r>
          </a:p>
          <a:p>
            <a:pPr lvl="2"/>
            <a:r>
              <a:rPr lang="en-US" dirty="0"/>
              <a:t>DV: student activism</a:t>
            </a:r>
          </a:p>
          <a:p>
            <a:pPr lvl="1"/>
            <a:endParaRPr lang="en-US" dirty="0"/>
          </a:p>
          <a:p>
            <a:pPr lvl="1"/>
            <a:endParaRPr lang="en-US" dirty="0"/>
          </a:p>
        </p:txBody>
      </p:sp>
    </p:spTree>
    <p:extLst>
      <p:ext uri="{BB962C8B-B14F-4D97-AF65-F5344CB8AC3E}">
        <p14:creationId xmlns:p14="http://schemas.microsoft.com/office/powerpoint/2010/main" val="1808164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358599"/>
          </a:xfrm>
        </p:spPr>
        <p:txBody>
          <a:bodyPr>
            <a:normAutofit fontScale="90000"/>
          </a:bodyPr>
          <a:lstStyle/>
          <a:p>
            <a:r>
              <a:rPr lang="en-US" sz="2000" dirty="0"/>
              <a:t>Questions:</a:t>
            </a:r>
          </a:p>
        </p:txBody>
      </p:sp>
      <p:sp>
        <p:nvSpPr>
          <p:cNvPr id="4" name="Content Placeholder 3"/>
          <p:cNvSpPr>
            <a:spLocks noGrp="1"/>
          </p:cNvSpPr>
          <p:nvPr>
            <p:ph idx="1"/>
          </p:nvPr>
        </p:nvSpPr>
        <p:spPr>
          <a:xfrm>
            <a:off x="549275" y="466176"/>
            <a:ext cx="8042276" cy="6172802"/>
          </a:xfrm>
          <a:solidFill>
            <a:srgbClr val="BBD7F8"/>
          </a:solidFill>
        </p:spPr>
        <p:txBody>
          <a:bodyPr>
            <a:normAutofit fontScale="47500" lnSpcReduction="20000"/>
          </a:bodyPr>
          <a:lstStyle/>
          <a:p>
            <a:pPr marL="457200" indent="-457200">
              <a:buFont typeface="+mj-lt"/>
              <a:buAutoNum type="arabicPeriod"/>
            </a:pPr>
            <a:r>
              <a:rPr lang="en-US" dirty="0">
                <a:solidFill>
                  <a:schemeClr val="tx1"/>
                </a:solidFill>
              </a:rPr>
              <a:t>For depressed widows or widowers who have lost their spouse within the previous year, does attending a support group, as opposed to no treatment, result in lower levels of depression?</a:t>
            </a:r>
          </a:p>
          <a:p>
            <a:pPr marL="457200" indent="-457200">
              <a:buFont typeface="+mj-lt"/>
              <a:buAutoNum type="arabicPeriod"/>
            </a:pPr>
            <a:r>
              <a:rPr lang="en-US" dirty="0">
                <a:solidFill>
                  <a:schemeClr val="tx1"/>
                </a:solidFill>
              </a:rPr>
              <a:t>If disoriented aged persons residing in a nursing home are given reality orientation therapy or validation therapy, which will result in better orientation to time, place, person?</a:t>
            </a:r>
          </a:p>
          <a:p>
            <a:pPr marL="457200" indent="-457200">
              <a:buFont typeface="+mj-lt"/>
              <a:buAutoNum type="arabicPeriod"/>
            </a:pPr>
            <a:r>
              <a:rPr lang="en-US" dirty="0">
                <a:solidFill>
                  <a:schemeClr val="tx1"/>
                </a:solidFill>
              </a:rPr>
              <a:t>If sexually active high school students at high risk for pregnancy are given a problem exercise (Baby think it over) or didactic information (material on birth control methods), will the former have fewer pregnancies during the year?</a:t>
            </a:r>
          </a:p>
          <a:p>
            <a:pPr marL="457200" indent="-457200">
              <a:buFont typeface="+mj-lt"/>
              <a:buAutoNum type="arabicPeriod"/>
            </a:pPr>
            <a:r>
              <a:rPr lang="en-US" dirty="0"/>
              <a:t>If aged residents of a nursing home who may be depressed or may have Alzheimer’s Disease or Dementia are administered Depression Screening Tests or a Short Mental Status Examination Tests which measure will be the Briefest, Most Inexpensive, Valid and Reliable Screening Test to Discriminate Between Depression and Dementia?</a:t>
            </a:r>
          </a:p>
          <a:p>
            <a:pPr marL="457200" indent="-457200">
              <a:buFont typeface="+mj-lt"/>
              <a:buAutoNum type="arabicPeriod"/>
            </a:pPr>
            <a:r>
              <a:rPr lang="en-US" dirty="0">
                <a:solidFill>
                  <a:schemeClr val="tx1"/>
                </a:solidFill>
              </a:rPr>
              <a:t>If adolescents at risk for violence receive school based violence prevention programs or no formal violence prevention training, will the former display lower rates of violence and aggression?</a:t>
            </a:r>
          </a:p>
          <a:p>
            <a:pPr marL="457200" indent="-457200">
              <a:buFont typeface="+mj-lt"/>
              <a:buAutoNum type="arabicPeriod"/>
            </a:pPr>
            <a:r>
              <a:rPr lang="en-US" dirty="0"/>
              <a:t>If family members of children diagnosed with a learning disorder meet in a support group to receive information and support from staff and other families what aspects of the support group will they find most helpful?</a:t>
            </a:r>
          </a:p>
          <a:p>
            <a:pPr marL="457200" indent="-457200">
              <a:buFont typeface="+mj-lt"/>
              <a:buAutoNum type="arabicPeriod"/>
            </a:pPr>
            <a:r>
              <a:rPr lang="en-US" dirty="0"/>
              <a:t>If crisis line callers to a battered women shelter are administered a risk assessment scale by telephone or we rely on practical judgment unaided by a risk assessment scale then will the Risk Assessment Scale have higher reliability and predictive validity regarding Future Violence?</a:t>
            </a:r>
          </a:p>
          <a:p>
            <a:pPr marL="457200" indent="-457200">
              <a:buFont typeface="+mj-lt"/>
              <a:buAutoNum type="arabicPeriod"/>
            </a:pPr>
            <a:r>
              <a:rPr lang="en-US" dirty="0"/>
              <a:t>Among children who are cared for by a primary caregiver diagnosed as having a depressive disorder compared with children whose caregiver has no diagnosed mental disorder, will the former children be more frequently diagnosed as having a behavioral or emotional disorder?</a:t>
            </a:r>
          </a:p>
          <a:p>
            <a:pPr marL="457200" indent="-457200">
              <a:buFont typeface="+mj-lt"/>
              <a:buAutoNum type="arabicPeriod"/>
            </a:pPr>
            <a:r>
              <a:rPr lang="en-US" dirty="0">
                <a:solidFill>
                  <a:schemeClr val="tx1"/>
                </a:solidFill>
              </a:rPr>
              <a:t>If delinquent youth are exposed to a residential based program or a community based program, will the former result in fewer delinquent behaviors? </a:t>
            </a:r>
          </a:p>
          <a:p>
            <a:pPr marL="457200" indent="-457200">
              <a:buFont typeface="+mj-lt"/>
              <a:buAutoNum type="arabicPeriod"/>
            </a:pPr>
            <a:endParaRPr lang="en-US" dirty="0">
              <a:solidFill>
                <a:schemeClr val="tx1"/>
              </a:solidFill>
            </a:endParaRPr>
          </a:p>
          <a:p>
            <a:pPr marL="457200" indent="-457200">
              <a:buFont typeface="+mj-lt"/>
              <a:buAutoNum type="arabicPeriod"/>
            </a:pPr>
            <a:endParaRPr lang="en-US" dirty="0"/>
          </a:p>
        </p:txBody>
      </p:sp>
    </p:spTree>
    <p:extLst>
      <p:ext uri="{BB962C8B-B14F-4D97-AF65-F5344CB8AC3E}">
        <p14:creationId xmlns:p14="http://schemas.microsoft.com/office/powerpoint/2010/main" val="2074178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024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2800" dirty="0"/>
              <a:t>Add in your Objectives of your Research</a:t>
            </a:r>
          </a:p>
        </p:txBody>
      </p:sp>
      <p:sp>
        <p:nvSpPr>
          <p:cNvPr id="3" name="Content Placeholder 2"/>
          <p:cNvSpPr>
            <a:spLocks noGrp="1"/>
          </p:cNvSpPr>
          <p:nvPr>
            <p:ph idx="1"/>
          </p:nvPr>
        </p:nvSpPr>
        <p:spPr>
          <a:xfrm>
            <a:off x="457200" y="1353804"/>
            <a:ext cx="4300363" cy="5504196"/>
          </a:xfrm>
        </p:spPr>
        <p:txBody>
          <a:bodyPr>
            <a:normAutofit fontScale="40000" lnSpcReduction="20000"/>
          </a:bodyPr>
          <a:lstStyle/>
          <a:p>
            <a:pPr>
              <a:spcBef>
                <a:spcPts val="1200"/>
              </a:spcBef>
            </a:pPr>
            <a:r>
              <a:rPr lang="en-US" dirty="0"/>
              <a:t>Explain how you will answer your research question.</a:t>
            </a:r>
          </a:p>
          <a:p>
            <a:pPr>
              <a:spcBef>
                <a:spcPts val="1200"/>
              </a:spcBef>
            </a:pPr>
            <a:r>
              <a:rPr lang="en-US" dirty="0"/>
              <a:t>Provide an accurate description of the specific actions you will take in order to reach this aim.</a:t>
            </a:r>
          </a:p>
          <a:p>
            <a:pPr lvl="1">
              <a:spcBef>
                <a:spcPts val="1200"/>
              </a:spcBef>
            </a:pPr>
            <a:r>
              <a:rPr lang="en-US" dirty="0"/>
              <a:t>Usually between two and four objectives</a:t>
            </a:r>
          </a:p>
          <a:p>
            <a:pPr>
              <a:spcBef>
                <a:spcPts val="1200"/>
              </a:spcBef>
            </a:pPr>
            <a:r>
              <a:rPr lang="en-US" dirty="0"/>
              <a:t>Each specific objective consists of one infinitive sentence and should be phrased in a way that makes it possible to draw a conclusion from within the scope of your proposal</a:t>
            </a:r>
          </a:p>
          <a:p>
            <a:pPr>
              <a:spcBef>
                <a:spcPts val="1200"/>
              </a:spcBef>
            </a:pPr>
            <a:r>
              <a:rPr lang="en-US" dirty="0"/>
              <a:t>The more precisely you formulate your specific objectives, the simpler it will be to define the type of study </a:t>
            </a:r>
            <a:r>
              <a:rPr lang="en-US" dirty="0" err="1"/>
              <a:t>andwhich</a:t>
            </a:r>
            <a:r>
              <a:rPr lang="en-US" dirty="0"/>
              <a:t> method(s) you will use in your further research</a:t>
            </a:r>
          </a:p>
          <a:p>
            <a:pPr lvl="1">
              <a:spcBef>
                <a:spcPts val="1200"/>
              </a:spcBef>
            </a:pPr>
            <a:r>
              <a:rPr lang="en-US" dirty="0"/>
              <a:t>You can refine your specific objective by clearly stating if your given action is to understand, analyze, create, etc..</a:t>
            </a:r>
          </a:p>
          <a:p>
            <a:pPr>
              <a:spcBef>
                <a:spcPts val="1200"/>
              </a:spcBef>
            </a:pPr>
            <a:r>
              <a:rPr lang="en-US" dirty="0"/>
              <a:t>Objectives are headed by infinitive verbs such as:</a:t>
            </a:r>
          </a:p>
          <a:p>
            <a:pPr lvl="1">
              <a:spcBef>
                <a:spcPts val="1200"/>
              </a:spcBef>
            </a:pPr>
            <a:r>
              <a:rPr lang="en-US" dirty="0"/>
              <a:t>To identify			- To estimate</a:t>
            </a:r>
          </a:p>
          <a:p>
            <a:pPr lvl="1">
              <a:spcBef>
                <a:spcPts val="1200"/>
              </a:spcBef>
            </a:pPr>
            <a:r>
              <a:rPr lang="en-US" dirty="0"/>
              <a:t>To establish		- To develop</a:t>
            </a:r>
          </a:p>
          <a:p>
            <a:pPr lvl="1">
              <a:spcBef>
                <a:spcPts val="1200"/>
              </a:spcBef>
            </a:pPr>
            <a:r>
              <a:rPr lang="en-US" dirty="0"/>
              <a:t>To describe		- To compare</a:t>
            </a:r>
          </a:p>
          <a:p>
            <a:pPr lvl="1">
              <a:spcBef>
                <a:spcPts val="1200"/>
              </a:spcBef>
            </a:pPr>
            <a:r>
              <a:rPr lang="en-US" dirty="0"/>
              <a:t>To determine		- To analyze</a:t>
            </a:r>
          </a:p>
          <a:p>
            <a:pPr lvl="1">
              <a:spcBef>
                <a:spcPts val="1200"/>
              </a:spcBef>
            </a:pPr>
            <a:r>
              <a:rPr lang="en-US"/>
              <a:t>To assess			- …</a:t>
            </a:r>
            <a:r>
              <a:rPr lang="en-US" dirty="0"/>
              <a:t>. Etc..</a:t>
            </a:r>
          </a:p>
        </p:txBody>
      </p:sp>
      <p:sp>
        <p:nvSpPr>
          <p:cNvPr id="4" name="Rectangle 3"/>
          <p:cNvSpPr/>
          <p:nvPr/>
        </p:nvSpPr>
        <p:spPr>
          <a:xfrm>
            <a:off x="4883856" y="1133866"/>
            <a:ext cx="4097601" cy="5563503"/>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r>
              <a:rPr lang="en-US" sz="1600" dirty="0">
                <a:solidFill>
                  <a:schemeClr val="tx1"/>
                </a:solidFill>
              </a:rPr>
              <a:t>Ex: </a:t>
            </a:r>
          </a:p>
          <a:p>
            <a:r>
              <a:rPr lang="en-US" sz="1600" dirty="0">
                <a:solidFill>
                  <a:schemeClr val="tx1"/>
                </a:solidFill>
              </a:rPr>
              <a:t>Goal – To decrease maternal and child mortality rates among pregnant women in Northern Uganda</a:t>
            </a:r>
          </a:p>
          <a:p>
            <a:endParaRPr lang="en-US" sz="1600" dirty="0">
              <a:solidFill>
                <a:schemeClr val="tx1"/>
              </a:solidFill>
            </a:endParaRPr>
          </a:p>
          <a:p>
            <a:r>
              <a:rPr lang="en-US" sz="1600" dirty="0">
                <a:solidFill>
                  <a:schemeClr val="tx1"/>
                </a:solidFill>
              </a:rPr>
              <a:t>Research question – What is the correlation between nutritional knowledge and the nutritional status of pregnant women in Northern Uganda attending the Prenatal Nutritional Conference (PNC)?</a:t>
            </a:r>
          </a:p>
          <a:p>
            <a:endParaRPr lang="en-US" sz="1600" dirty="0">
              <a:solidFill>
                <a:schemeClr val="tx1"/>
              </a:solidFill>
            </a:endParaRPr>
          </a:p>
          <a:p>
            <a:r>
              <a:rPr lang="en-US" sz="1600" dirty="0">
                <a:solidFill>
                  <a:schemeClr val="tx1"/>
                </a:solidFill>
              </a:rPr>
              <a:t>Obj. 1 – To assess the knowledge level  among PNC attendees on the recommended nutritional practices during pregnancy</a:t>
            </a:r>
          </a:p>
          <a:p>
            <a:endParaRPr lang="en-US" sz="1600" dirty="0">
              <a:solidFill>
                <a:schemeClr val="tx1"/>
              </a:solidFill>
            </a:endParaRPr>
          </a:p>
          <a:p>
            <a:r>
              <a:rPr lang="en-US" sz="1600" dirty="0">
                <a:solidFill>
                  <a:schemeClr val="tx1"/>
                </a:solidFill>
              </a:rPr>
              <a:t>Obj. 2 – To assess the nutritional status of pregnant women attending the PNC</a:t>
            </a:r>
          </a:p>
          <a:p>
            <a:endParaRPr lang="en-US" sz="1600" dirty="0">
              <a:solidFill>
                <a:schemeClr val="tx1"/>
              </a:solidFill>
            </a:endParaRPr>
          </a:p>
          <a:p>
            <a:r>
              <a:rPr lang="en-US" sz="1600" dirty="0">
                <a:solidFill>
                  <a:schemeClr val="tx1"/>
                </a:solidFill>
              </a:rPr>
              <a:t>Obj. 3 – To analyze the statistical association between nutritional knowledge level and nutritional status in pregnant women attending the PNC </a:t>
            </a:r>
          </a:p>
          <a:p>
            <a:endParaRPr lang="en-US" sz="1600" dirty="0">
              <a:solidFill>
                <a:schemeClr val="tx1"/>
              </a:solidFill>
            </a:endParaRPr>
          </a:p>
          <a:p>
            <a:endParaRPr lang="en-US" sz="1600" dirty="0">
              <a:solidFill>
                <a:schemeClr val="tx1"/>
              </a:solidFill>
            </a:endParaRPr>
          </a:p>
        </p:txBody>
      </p:sp>
    </p:spTree>
    <p:extLst>
      <p:ext uri="{BB962C8B-B14F-4D97-AF65-F5344CB8AC3E}">
        <p14:creationId xmlns:p14="http://schemas.microsoft.com/office/powerpoint/2010/main" val="190384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0" end="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4572000" cy="4572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lang="en-US" sz="2800" dirty="0"/>
              <a:t>Quantitative - Deductive</a:t>
            </a:r>
          </a:p>
        </p:txBody>
      </p:sp>
      <p:graphicFrame>
        <p:nvGraphicFramePr>
          <p:cNvPr id="4" name="Content Placeholder 3"/>
          <p:cNvGraphicFramePr>
            <a:graphicFrameLocks noGrp="1"/>
          </p:cNvGraphicFramePr>
          <p:nvPr>
            <p:ph idx="1"/>
          </p:nvPr>
        </p:nvGraphicFramePr>
        <p:xfrm>
          <a:off x="457200" y="762000"/>
          <a:ext cx="48768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3"/>
          <p:cNvGraphicFramePr>
            <a:graphicFrameLocks/>
          </p:cNvGraphicFramePr>
          <p:nvPr/>
        </p:nvGraphicFramePr>
        <p:xfrm>
          <a:off x="3581400" y="533400"/>
          <a:ext cx="5410200" cy="59917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itle 1"/>
          <p:cNvSpPr txBox="1">
            <a:spLocks/>
          </p:cNvSpPr>
          <p:nvPr/>
        </p:nvSpPr>
        <p:spPr>
          <a:xfrm>
            <a:off x="5181600" y="76200"/>
            <a:ext cx="3581400" cy="457200"/>
          </a:xfrm>
          <a:prstGeom prst="rect">
            <a:avLst/>
          </a:prstGeom>
          <a:gradFill>
            <a:gsLst>
              <a:gs pos="0">
                <a:srgbClr val="D6B19C"/>
              </a:gs>
              <a:gs pos="30000">
                <a:srgbClr val="D49E6C"/>
              </a:gs>
              <a:gs pos="100000">
                <a:schemeClr val="accent3">
                  <a:lumMod val="75000"/>
                </a:schemeClr>
              </a:gs>
              <a:gs pos="100000">
                <a:srgbClr val="663012"/>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t>Qualitative - Inductive</a:t>
            </a:r>
          </a:p>
        </p:txBody>
      </p:sp>
      <p:sp>
        <p:nvSpPr>
          <p:cNvPr id="3" name="TextBox 2"/>
          <p:cNvSpPr txBox="1"/>
          <p:nvPr/>
        </p:nvSpPr>
        <p:spPr>
          <a:xfrm>
            <a:off x="5715000" y="1143000"/>
            <a:ext cx="3037210" cy="584776"/>
          </a:xfrm>
          <a:prstGeom prst="rect">
            <a:avLst/>
          </a:prstGeom>
          <a:noFill/>
        </p:spPr>
        <p:txBody>
          <a:bodyPr wrap="none" rtlCol="0">
            <a:spAutoFit/>
          </a:bodyPr>
          <a:lstStyle/>
          <a:p>
            <a:pPr lvl="0"/>
            <a:r>
              <a:rPr lang="en-US" sz="1600" b="1" dirty="0"/>
              <a:t>Phase 1: Read the Literature</a:t>
            </a:r>
          </a:p>
          <a:p>
            <a:endParaRPr lang="en-US" sz="1600" dirty="0"/>
          </a:p>
        </p:txBody>
      </p:sp>
      <p:sp>
        <p:nvSpPr>
          <p:cNvPr id="7" name="U-Turn Arrow 6"/>
          <p:cNvSpPr/>
          <p:nvPr/>
        </p:nvSpPr>
        <p:spPr>
          <a:xfrm rot="5400000">
            <a:off x="7316390" y="3433524"/>
            <a:ext cx="1621631" cy="1385888"/>
          </a:xfrm>
          <a:prstGeom prst="utur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 name="U-Turn Arrow 7"/>
          <p:cNvSpPr/>
          <p:nvPr/>
        </p:nvSpPr>
        <p:spPr>
          <a:xfrm rot="16200000">
            <a:off x="3830240" y="3433522"/>
            <a:ext cx="1621631" cy="1385888"/>
          </a:xfrm>
          <a:prstGeom prst="utur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7953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818E4867-EF00-41F6-8C6C-CC0AA36E5C4E}"/>
                                            </p:graphicEl>
                                          </p:spTgt>
                                        </p:tgtEl>
                                        <p:attrNameLst>
                                          <p:attrName>style.visibility</p:attrName>
                                        </p:attrNameLst>
                                      </p:cBhvr>
                                      <p:to>
                                        <p:strVal val="visible"/>
                                      </p:to>
                                    </p:set>
                                    <p:animEffect transition="in" filter="fade">
                                      <p:cBhvr>
                                        <p:cTn id="7" dur="500"/>
                                        <p:tgtEl>
                                          <p:spTgt spid="4">
                                            <p:graphicEl>
                                              <a:dgm id="{818E4867-EF00-41F6-8C6C-CC0AA36E5C4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5D3688F7-ADBA-4DB7-993E-6A3DC7E9C000}"/>
                                            </p:graphicEl>
                                          </p:spTgt>
                                        </p:tgtEl>
                                        <p:attrNameLst>
                                          <p:attrName>style.visibility</p:attrName>
                                        </p:attrNameLst>
                                      </p:cBhvr>
                                      <p:to>
                                        <p:strVal val="visible"/>
                                      </p:to>
                                    </p:set>
                                    <p:animEffect transition="in" filter="fade">
                                      <p:cBhvr>
                                        <p:cTn id="12" dur="500"/>
                                        <p:tgtEl>
                                          <p:spTgt spid="5">
                                            <p:graphicEl>
                                              <a:dgm id="{5D3688F7-ADBA-4DB7-993E-6A3DC7E9C00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B95A3696-D079-428F-950F-FD62CC9FE04A}"/>
                                            </p:graphicEl>
                                          </p:spTgt>
                                        </p:tgtEl>
                                        <p:attrNameLst>
                                          <p:attrName>style.visibility</p:attrName>
                                        </p:attrNameLst>
                                      </p:cBhvr>
                                      <p:to>
                                        <p:strVal val="visible"/>
                                      </p:to>
                                    </p:set>
                                    <p:animEffect transition="in" filter="fade">
                                      <p:cBhvr>
                                        <p:cTn id="17" dur="500"/>
                                        <p:tgtEl>
                                          <p:spTgt spid="4">
                                            <p:graphicEl>
                                              <a:dgm id="{B95A3696-D079-428F-950F-FD62CC9FE04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033D4F25-6BD9-42B5-A4D9-A9A97008A13D}"/>
                                            </p:graphicEl>
                                          </p:spTgt>
                                        </p:tgtEl>
                                        <p:attrNameLst>
                                          <p:attrName>style.visibility</p:attrName>
                                        </p:attrNameLst>
                                      </p:cBhvr>
                                      <p:to>
                                        <p:strVal val="visible"/>
                                      </p:to>
                                    </p:set>
                                    <p:animEffect transition="in" filter="fade">
                                      <p:cBhvr>
                                        <p:cTn id="22" dur="500"/>
                                        <p:tgtEl>
                                          <p:spTgt spid="5">
                                            <p:graphicEl>
                                              <a:dgm id="{033D4F25-6BD9-42B5-A4D9-A9A97008A13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E218AE7F-9A35-4643-867E-002447026C3C}"/>
                                            </p:graphicEl>
                                          </p:spTgt>
                                        </p:tgtEl>
                                        <p:attrNameLst>
                                          <p:attrName>style.visibility</p:attrName>
                                        </p:attrNameLst>
                                      </p:cBhvr>
                                      <p:to>
                                        <p:strVal val="visible"/>
                                      </p:to>
                                    </p:set>
                                    <p:animEffect transition="in" filter="fade">
                                      <p:cBhvr>
                                        <p:cTn id="27" dur="500"/>
                                        <p:tgtEl>
                                          <p:spTgt spid="4">
                                            <p:graphicEl>
                                              <a:dgm id="{E218AE7F-9A35-4643-867E-002447026C3C}"/>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graphicEl>
                                              <a:dgm id="{C53BAA0D-E223-4926-BBC9-3DD9619F2FCE}"/>
                                            </p:graphicEl>
                                          </p:spTgt>
                                        </p:tgtEl>
                                        <p:attrNameLst>
                                          <p:attrName>style.visibility</p:attrName>
                                        </p:attrNameLst>
                                      </p:cBhvr>
                                      <p:to>
                                        <p:strVal val="visible"/>
                                      </p:to>
                                    </p:set>
                                    <p:animEffect transition="in" filter="fade">
                                      <p:cBhvr>
                                        <p:cTn id="32" dur="500"/>
                                        <p:tgtEl>
                                          <p:spTgt spid="5">
                                            <p:graphicEl>
                                              <a:dgm id="{C53BAA0D-E223-4926-BBC9-3DD9619F2FCE}"/>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graphicEl>
                                              <a:dgm id="{82D45601-2347-4BE0-AF6E-9A9EE2930EA2}"/>
                                            </p:graphicEl>
                                          </p:spTgt>
                                        </p:tgtEl>
                                        <p:attrNameLst>
                                          <p:attrName>style.visibility</p:attrName>
                                        </p:attrNameLst>
                                      </p:cBhvr>
                                      <p:to>
                                        <p:strVal val="visible"/>
                                      </p:to>
                                    </p:set>
                                    <p:animEffect transition="in" filter="fade">
                                      <p:cBhvr>
                                        <p:cTn id="37" dur="500"/>
                                        <p:tgtEl>
                                          <p:spTgt spid="5">
                                            <p:graphicEl>
                                              <a:dgm id="{82D45601-2347-4BE0-AF6E-9A9EE2930EA2}"/>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graphicEl>
                                              <a:dgm id="{2CE1E972-3C37-43A8-A34D-A443E7A51E95}"/>
                                            </p:graphicEl>
                                          </p:spTgt>
                                        </p:tgtEl>
                                        <p:attrNameLst>
                                          <p:attrName>style.visibility</p:attrName>
                                        </p:attrNameLst>
                                      </p:cBhvr>
                                      <p:to>
                                        <p:strVal val="visible"/>
                                      </p:to>
                                    </p:set>
                                    <p:animEffect transition="in" filter="fade">
                                      <p:cBhvr>
                                        <p:cTn id="42" dur="500"/>
                                        <p:tgtEl>
                                          <p:spTgt spid="4">
                                            <p:graphicEl>
                                              <a:dgm id="{2CE1E972-3C37-43A8-A34D-A443E7A51E95}"/>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graphicEl>
                                              <a:dgm id="{80529EB0-415B-4385-B7F1-2DE3295FA87E}"/>
                                            </p:graphicEl>
                                          </p:spTgt>
                                        </p:tgtEl>
                                        <p:attrNameLst>
                                          <p:attrName>style.visibility</p:attrName>
                                        </p:attrNameLst>
                                      </p:cBhvr>
                                      <p:to>
                                        <p:strVal val="visible"/>
                                      </p:to>
                                    </p:set>
                                    <p:animEffect transition="in" filter="fade">
                                      <p:cBhvr>
                                        <p:cTn id="47" dur="500"/>
                                        <p:tgtEl>
                                          <p:spTgt spid="5">
                                            <p:graphicEl>
                                              <a:dgm id="{80529EB0-415B-4385-B7F1-2DE3295FA87E}"/>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graphicEl>
                                              <a:dgm id="{C2FC4208-5BC0-4E13-A233-32402B537AAA}"/>
                                            </p:graphicEl>
                                          </p:spTgt>
                                        </p:tgtEl>
                                        <p:attrNameLst>
                                          <p:attrName>style.visibility</p:attrName>
                                        </p:attrNameLst>
                                      </p:cBhvr>
                                      <p:to>
                                        <p:strVal val="visible"/>
                                      </p:to>
                                    </p:set>
                                    <p:animEffect transition="in" filter="fade">
                                      <p:cBhvr>
                                        <p:cTn id="52" dur="500"/>
                                        <p:tgtEl>
                                          <p:spTgt spid="4">
                                            <p:graphicEl>
                                              <a:dgm id="{C2FC4208-5BC0-4E13-A233-32402B537AA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Graphic spid="5"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Three Types of Research</a:t>
            </a:r>
          </a:p>
        </p:txBody>
      </p:sp>
      <p:graphicFrame>
        <p:nvGraphicFramePr>
          <p:cNvPr id="4" name="Content Placeholder 3"/>
          <p:cNvGraphicFramePr>
            <a:graphicFrameLocks noGrp="1"/>
          </p:cNvGraphicFramePr>
          <p:nvPr>
            <p:ph idx="1"/>
          </p:nvPr>
        </p:nvGraphicFramePr>
        <p:xfrm>
          <a:off x="739775" y="1488142"/>
          <a:ext cx="7662864" cy="4549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479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5CB049A7-9A13-904B-A133-7C2B5C0C5E2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E7EAA48A-4D44-0D4D-8A32-EC6281EF0305}"/>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7C2D7300-FA8D-904C-9441-37F744A5A14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33492E45-BFF0-3042-99A9-5241E58C524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B2F75FEC-8992-FD41-81A4-E031F59171C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403A68BF-DDEF-F941-9E9E-5C227B5B33C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DC19F514-9F8B-B246-8464-4456A3E645AC}"/>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DBEE09DC-089D-C445-B2DB-2BE491D53D8D}"/>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04D15ED1-C3C7-5847-B5DB-88676C480646}"/>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4D263ED6-06DA-934C-B632-613A66ADE0E0}"/>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36408767-5217-8D44-BD6E-7911371D7122}"/>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graphicEl>
                                              <a:dgm id="{C36B4AC4-5B6B-0B4D-A108-E44E5F727CF4}"/>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
                                            <p:graphicEl>
                                              <a:dgm id="{47490677-F653-9E4F-BC4F-5686D1CB1F2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550543"/>
          </a:xfrm>
        </p:spPr>
        <p:txBody>
          <a:bodyPr>
            <a:normAutofit fontScale="90000"/>
          </a:bodyPr>
          <a:lstStyle/>
          <a:p>
            <a:r>
              <a:rPr lang="en-US" dirty="0"/>
              <a:t>Evidentiary Hierarchy</a:t>
            </a:r>
          </a:p>
        </p:txBody>
      </p:sp>
      <p:graphicFrame>
        <p:nvGraphicFramePr>
          <p:cNvPr id="5" name="Content Placeholder 4"/>
          <p:cNvGraphicFramePr>
            <a:graphicFrameLocks noGrp="1"/>
          </p:cNvGraphicFramePr>
          <p:nvPr>
            <p:ph idx="1"/>
          </p:nvPr>
        </p:nvGraphicFramePr>
        <p:xfrm>
          <a:off x="739775" y="1064795"/>
          <a:ext cx="7662865" cy="5140960"/>
        </p:xfrm>
        <a:graphic>
          <a:graphicData uri="http://schemas.openxmlformats.org/drawingml/2006/table">
            <a:tbl>
              <a:tblPr firstRow="1" bandRow="1">
                <a:tableStyleId>{5C22544A-7EE6-4342-B048-85BDC9FD1C3A}</a:tableStyleId>
              </a:tblPr>
              <a:tblGrid>
                <a:gridCol w="2072600">
                  <a:extLst>
                    <a:ext uri="{9D8B030D-6E8A-4147-A177-3AD203B41FA5}">
                      <a16:colId xmlns:a16="http://schemas.microsoft.com/office/drawing/2014/main" val="20000"/>
                    </a:ext>
                  </a:extLst>
                </a:gridCol>
                <a:gridCol w="4286925">
                  <a:extLst>
                    <a:ext uri="{9D8B030D-6E8A-4147-A177-3AD203B41FA5}">
                      <a16:colId xmlns:a16="http://schemas.microsoft.com/office/drawing/2014/main" val="20001"/>
                    </a:ext>
                  </a:extLst>
                </a:gridCol>
                <a:gridCol w="1303340">
                  <a:extLst>
                    <a:ext uri="{9D8B030D-6E8A-4147-A177-3AD203B41FA5}">
                      <a16:colId xmlns:a16="http://schemas.microsoft.com/office/drawing/2014/main" val="20002"/>
                    </a:ext>
                  </a:extLst>
                </a:gridCol>
              </a:tblGrid>
              <a:tr h="370840">
                <a:tc>
                  <a:txBody>
                    <a:bodyPr/>
                    <a:lstStyle/>
                    <a:p>
                      <a:r>
                        <a:rPr lang="en-US" dirty="0"/>
                        <a:t>Type of Evidence</a:t>
                      </a:r>
                    </a:p>
                  </a:txBody>
                  <a:tcPr/>
                </a:tc>
                <a:tc>
                  <a:txBody>
                    <a:bodyPr/>
                    <a:lstStyle/>
                    <a:p>
                      <a:r>
                        <a:rPr lang="en-US" dirty="0"/>
                        <a:t>Description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t>Hierarchical Rating</a:t>
                      </a:r>
                    </a:p>
                    <a:p>
                      <a:pPr algn="ctr"/>
                      <a:endParaRPr lang="en-US" sz="1400" dirty="0"/>
                    </a:p>
                  </a:txBody>
                  <a:tcPr/>
                </a:tc>
                <a:extLst>
                  <a:ext uri="{0D108BD9-81ED-4DB2-BD59-A6C34878D82A}">
                    <a16:rowId xmlns:a16="http://schemas.microsoft.com/office/drawing/2014/main" val="10000"/>
                  </a:ext>
                </a:extLst>
              </a:tr>
              <a:tr h="370840">
                <a:tc>
                  <a:txBody>
                    <a:bodyPr/>
                    <a:lstStyle/>
                    <a:p>
                      <a:r>
                        <a:rPr lang="en-US" sz="1200" dirty="0"/>
                        <a:t>Meta-Analytic</a:t>
                      </a:r>
                      <a:r>
                        <a:rPr lang="en-US" sz="1200" baseline="0" dirty="0"/>
                        <a:t> Review</a:t>
                      </a:r>
                      <a:endParaRPr lang="en-US" sz="1200" dirty="0"/>
                    </a:p>
                  </a:txBody>
                  <a:tcPr/>
                </a:tc>
                <a:tc>
                  <a:txBody>
                    <a:bodyPr/>
                    <a:lstStyle/>
                    <a:p>
                      <a:r>
                        <a:rPr lang="en-US" sz="1200" dirty="0"/>
                        <a:t>Quantitative reviews of the literature seeking to find all</a:t>
                      </a:r>
                      <a:r>
                        <a:rPr lang="en-US" sz="1200" baseline="0" dirty="0"/>
                        <a:t> published studies on a topic, synthesizing the results into a quantitative analysis</a:t>
                      </a:r>
                      <a:endParaRPr lang="en-US" sz="1200" dirty="0"/>
                    </a:p>
                  </a:txBody>
                  <a:tcPr/>
                </a:tc>
                <a:tc>
                  <a:txBody>
                    <a:bodyPr/>
                    <a:lstStyle/>
                    <a:p>
                      <a:pPr algn="ctr"/>
                      <a:r>
                        <a:rPr lang="en-US" sz="1400" dirty="0"/>
                        <a:t>1</a:t>
                      </a:r>
                    </a:p>
                  </a:txBody>
                  <a:tcPr/>
                </a:tc>
                <a:extLst>
                  <a:ext uri="{0D108BD9-81ED-4DB2-BD59-A6C34878D82A}">
                    <a16:rowId xmlns:a16="http://schemas.microsoft.com/office/drawing/2014/main" val="10001"/>
                  </a:ext>
                </a:extLst>
              </a:tr>
              <a:tr h="370840">
                <a:tc>
                  <a:txBody>
                    <a:bodyPr/>
                    <a:lstStyle/>
                    <a:p>
                      <a:r>
                        <a:rPr lang="en-US" sz="1200" dirty="0"/>
                        <a:t>Review</a:t>
                      </a:r>
                      <a:r>
                        <a:rPr lang="en-US" sz="1200" baseline="0" dirty="0"/>
                        <a:t> of the Literature</a:t>
                      </a:r>
                      <a:endParaRPr lang="en-US" sz="1200" dirty="0"/>
                    </a:p>
                  </a:txBody>
                  <a:tcPr/>
                </a:tc>
                <a:tc>
                  <a:txBody>
                    <a:bodyPr/>
                    <a:lstStyle/>
                    <a:p>
                      <a:r>
                        <a:rPr lang="en-US" sz="1200" dirty="0"/>
                        <a:t>Systematic Review</a:t>
                      </a:r>
                      <a:r>
                        <a:rPr lang="en-US" sz="1200" baseline="0" dirty="0"/>
                        <a:t> of literature, following a specific protocol, and providing the results and methodologies of those studies</a:t>
                      </a:r>
                      <a:endParaRPr lang="en-US" sz="1200" dirty="0"/>
                    </a:p>
                  </a:txBody>
                  <a:tcPr/>
                </a:tc>
                <a:tc>
                  <a:txBody>
                    <a:bodyPr/>
                    <a:lstStyle/>
                    <a:p>
                      <a:pPr algn="ctr"/>
                      <a:r>
                        <a:rPr lang="en-US" sz="1400" dirty="0"/>
                        <a:t>1</a:t>
                      </a:r>
                    </a:p>
                  </a:txBody>
                  <a:tcPr/>
                </a:tc>
                <a:extLst>
                  <a:ext uri="{0D108BD9-81ED-4DB2-BD59-A6C34878D82A}">
                    <a16:rowId xmlns:a16="http://schemas.microsoft.com/office/drawing/2014/main" val="10002"/>
                  </a:ext>
                </a:extLst>
              </a:tr>
              <a:tr h="370840">
                <a:tc>
                  <a:txBody>
                    <a:bodyPr/>
                    <a:lstStyle/>
                    <a:p>
                      <a:r>
                        <a:rPr lang="en-US" sz="1200" dirty="0"/>
                        <a:t>Evidence</a:t>
                      </a:r>
                      <a:r>
                        <a:rPr lang="en-US" sz="1200" baseline="0" dirty="0"/>
                        <a:t> from Experimental Designs</a:t>
                      </a:r>
                      <a:endParaRPr lang="en-US" sz="1200" dirty="0"/>
                    </a:p>
                  </a:txBody>
                  <a:tcPr/>
                </a:tc>
                <a:tc>
                  <a:txBody>
                    <a:bodyPr/>
                    <a:lstStyle/>
                    <a:p>
                      <a:r>
                        <a:rPr lang="en-US" sz="1200" dirty="0"/>
                        <a:t>Multisite</a:t>
                      </a:r>
                      <a:r>
                        <a:rPr lang="en-US" sz="1200" baseline="0" dirty="0"/>
                        <a:t> replications of randomized experiments</a:t>
                      </a:r>
                      <a:endParaRPr lang="en-US" sz="1200" dirty="0"/>
                    </a:p>
                  </a:txBody>
                  <a:tcPr/>
                </a:tc>
                <a:tc>
                  <a:txBody>
                    <a:bodyPr/>
                    <a:lstStyle/>
                    <a:p>
                      <a:pPr algn="ctr"/>
                      <a:r>
                        <a:rPr lang="en-US" sz="1400" dirty="0"/>
                        <a:t>2</a:t>
                      </a:r>
                    </a:p>
                  </a:txBody>
                  <a:tcPr/>
                </a:tc>
                <a:extLst>
                  <a:ext uri="{0D108BD9-81ED-4DB2-BD59-A6C34878D82A}">
                    <a16:rowId xmlns:a16="http://schemas.microsoft.com/office/drawing/2014/main" val="10003"/>
                  </a:ext>
                </a:extLst>
              </a:tr>
              <a:tr h="370840">
                <a:tc>
                  <a:txBody>
                    <a:bodyPr/>
                    <a:lstStyle/>
                    <a:p>
                      <a:r>
                        <a:rPr lang="en-US" sz="1200" dirty="0"/>
                        <a:t>Evidence from Experimental Designs</a:t>
                      </a:r>
                    </a:p>
                  </a:txBody>
                  <a:tcPr/>
                </a:tc>
                <a:tc>
                  <a:txBody>
                    <a:bodyPr/>
                    <a:lstStyle/>
                    <a:p>
                      <a:r>
                        <a:rPr lang="en-US" sz="1200" dirty="0"/>
                        <a:t>Randomized experiments (Randomized Clinical Control Trials RCT)</a:t>
                      </a:r>
                    </a:p>
                  </a:txBody>
                  <a:tcPr/>
                </a:tc>
                <a:tc>
                  <a:txBody>
                    <a:bodyPr/>
                    <a:lstStyle/>
                    <a:p>
                      <a:pPr algn="ctr"/>
                      <a:r>
                        <a:rPr lang="en-US" sz="1400" dirty="0"/>
                        <a:t>3</a:t>
                      </a:r>
                    </a:p>
                  </a:txBody>
                  <a:tcPr/>
                </a:tc>
                <a:extLst>
                  <a:ext uri="{0D108BD9-81ED-4DB2-BD59-A6C34878D82A}">
                    <a16:rowId xmlns:a16="http://schemas.microsoft.com/office/drawing/2014/main" val="10004"/>
                  </a:ext>
                </a:extLst>
              </a:tr>
              <a:tr h="370840">
                <a:tc>
                  <a:txBody>
                    <a:bodyPr/>
                    <a:lstStyle/>
                    <a:p>
                      <a:r>
                        <a:rPr lang="en-US" sz="1200" dirty="0"/>
                        <a:t>Evidence from Quasi-Experiments w good controls</a:t>
                      </a:r>
                    </a:p>
                  </a:txBody>
                  <a:tcPr/>
                </a:tc>
                <a:tc>
                  <a:txBody>
                    <a:bodyPr/>
                    <a:lstStyle/>
                    <a:p>
                      <a:r>
                        <a:rPr lang="en-US" sz="1200" dirty="0"/>
                        <a:t>Nonequivalent</a:t>
                      </a:r>
                      <a:r>
                        <a:rPr lang="en-US" sz="1200" baseline="0" dirty="0"/>
                        <a:t> comparison group designs with controls for selectivity bias</a:t>
                      </a:r>
                      <a:endParaRPr lang="en-US" sz="1200" dirty="0"/>
                    </a:p>
                  </a:txBody>
                  <a:tcPr/>
                </a:tc>
                <a:tc>
                  <a:txBody>
                    <a:bodyPr/>
                    <a:lstStyle/>
                    <a:p>
                      <a:pPr algn="ctr"/>
                      <a:r>
                        <a:rPr lang="en-US" sz="1400" dirty="0"/>
                        <a:t>4</a:t>
                      </a:r>
                    </a:p>
                  </a:txBody>
                  <a:tcPr/>
                </a:tc>
                <a:extLst>
                  <a:ext uri="{0D108BD9-81ED-4DB2-BD59-A6C34878D82A}">
                    <a16:rowId xmlns:a16="http://schemas.microsoft.com/office/drawing/2014/main" val="10005"/>
                  </a:ext>
                </a:extLst>
              </a:tr>
              <a:tr h="370840">
                <a:tc>
                  <a:txBody>
                    <a:bodyPr/>
                    <a:lstStyle/>
                    <a:p>
                      <a:r>
                        <a:rPr lang="en-US" sz="1200" dirty="0"/>
                        <a:t>Pre-experimental Group Designs</a:t>
                      </a:r>
                    </a:p>
                  </a:txBody>
                  <a:tcPr/>
                </a:tc>
                <a:tc>
                  <a:txBody>
                    <a:bodyPr/>
                    <a:lstStyle/>
                    <a:p>
                      <a:r>
                        <a:rPr lang="en-US" sz="1200" dirty="0"/>
                        <a:t>Single Case experiments</a:t>
                      </a:r>
                      <a:r>
                        <a:rPr lang="en-US" sz="1200" baseline="0" dirty="0"/>
                        <a:t> (</a:t>
                      </a:r>
                      <a:r>
                        <a:rPr lang="en-US" sz="1200" dirty="0"/>
                        <a:t>One group, nonrandom,</a:t>
                      </a:r>
                      <a:r>
                        <a:rPr lang="en-US" sz="1200" baseline="0" dirty="0"/>
                        <a:t> one round of observations)</a:t>
                      </a:r>
                      <a:endParaRPr lang="en-US" sz="1200" dirty="0"/>
                    </a:p>
                  </a:txBody>
                  <a:tcPr/>
                </a:tc>
                <a:tc>
                  <a:txBody>
                    <a:bodyPr/>
                    <a:lstStyle/>
                    <a:p>
                      <a:pPr algn="ctr"/>
                      <a:r>
                        <a:rPr lang="en-US" sz="1400" dirty="0"/>
                        <a:t>5</a:t>
                      </a:r>
                    </a:p>
                  </a:txBody>
                  <a:tcPr/>
                </a:tc>
                <a:extLst>
                  <a:ext uri="{0D108BD9-81ED-4DB2-BD59-A6C34878D82A}">
                    <a16:rowId xmlns:a16="http://schemas.microsoft.com/office/drawing/2014/main" val="10006"/>
                  </a:ext>
                </a:extLst>
              </a:tr>
              <a:tr h="370840">
                <a:tc>
                  <a:txBody>
                    <a:bodyPr/>
                    <a:lstStyle/>
                    <a:p>
                      <a:r>
                        <a:rPr lang="en-US" sz="1200" dirty="0"/>
                        <a:t>Correlational</a:t>
                      </a:r>
                      <a:r>
                        <a:rPr lang="en-US" sz="1200" baseline="0" dirty="0"/>
                        <a:t> Studies</a:t>
                      </a:r>
                      <a:endParaRPr lang="en-US" sz="1200" dirty="0"/>
                    </a:p>
                  </a:txBody>
                  <a:tcPr/>
                </a:tc>
                <a:tc>
                  <a:txBody>
                    <a:bodyPr/>
                    <a:lstStyle/>
                    <a:p>
                      <a:r>
                        <a:rPr lang="en-US" sz="1200" dirty="0"/>
                        <a:t>Survey Research</a:t>
                      </a:r>
                    </a:p>
                  </a:txBody>
                  <a:tcPr/>
                </a:tc>
                <a:tc>
                  <a:txBody>
                    <a:bodyPr/>
                    <a:lstStyle/>
                    <a:p>
                      <a:pPr algn="ctr"/>
                      <a:r>
                        <a:rPr lang="en-US" sz="1400" dirty="0"/>
                        <a:t>6</a:t>
                      </a:r>
                    </a:p>
                  </a:txBody>
                  <a:tcPr/>
                </a:tc>
                <a:extLst>
                  <a:ext uri="{0D108BD9-81ED-4DB2-BD59-A6C34878D82A}">
                    <a16:rowId xmlns:a16="http://schemas.microsoft.com/office/drawing/2014/main" val="10007"/>
                  </a:ext>
                </a:extLst>
              </a:tr>
              <a:tr h="370840">
                <a:tc rowSpan="3">
                  <a:txBody>
                    <a:bodyPr/>
                    <a:lstStyle/>
                    <a:p>
                      <a:r>
                        <a:rPr lang="en-US" sz="1200" dirty="0"/>
                        <a:t>Other</a:t>
                      </a:r>
                    </a:p>
                  </a:txBody>
                  <a:tcPr/>
                </a:tc>
                <a:tc>
                  <a:txBody>
                    <a:bodyPr/>
                    <a:lstStyle/>
                    <a:p>
                      <a:r>
                        <a:rPr lang="en-US" sz="1200" dirty="0"/>
                        <a:t>Pretest/posttest studies without control</a:t>
                      </a:r>
                      <a:r>
                        <a:rPr lang="en-US" sz="1200" baseline="0" dirty="0"/>
                        <a:t> groups</a:t>
                      </a:r>
                      <a:endParaRPr lang="en-US" sz="1200" dirty="0"/>
                    </a:p>
                  </a:txBody>
                  <a:tcPr/>
                </a:tc>
                <a:tc>
                  <a:txBody>
                    <a:bodyPr/>
                    <a:lstStyle/>
                    <a:p>
                      <a:pPr algn="ctr"/>
                      <a:r>
                        <a:rPr lang="en-US" sz="1400" dirty="0"/>
                        <a:t>7</a:t>
                      </a:r>
                    </a:p>
                  </a:txBody>
                  <a:tcPr/>
                </a:tc>
                <a:extLst>
                  <a:ext uri="{0D108BD9-81ED-4DB2-BD59-A6C34878D82A}">
                    <a16:rowId xmlns:a16="http://schemas.microsoft.com/office/drawing/2014/main" val="10008"/>
                  </a:ext>
                </a:extLst>
              </a:tr>
              <a:tr h="370840">
                <a:tc vMerge="1">
                  <a:txBody>
                    <a:bodyPr/>
                    <a:lstStyle/>
                    <a:p>
                      <a:endParaRPr lang="en-US" sz="1200" dirty="0"/>
                    </a:p>
                  </a:txBody>
                  <a:tcPr/>
                </a:tc>
                <a:tc>
                  <a:txBody>
                    <a:bodyPr/>
                    <a:lstStyle/>
                    <a:p>
                      <a:r>
                        <a:rPr lang="en-US" sz="1200" dirty="0"/>
                        <a:t>-</a:t>
                      </a:r>
                      <a:r>
                        <a:rPr lang="en-US" sz="1200" dirty="0" err="1"/>
                        <a:t>Anectodal</a:t>
                      </a:r>
                      <a:r>
                        <a:rPr lang="en-US" sz="1200" dirty="0"/>
                        <a:t> Case Reports</a:t>
                      </a:r>
                    </a:p>
                  </a:txBody>
                  <a:tcPr/>
                </a:tc>
                <a:tc>
                  <a:txBody>
                    <a:bodyPr/>
                    <a:lstStyle/>
                    <a:p>
                      <a:pPr algn="ctr"/>
                      <a:r>
                        <a:rPr lang="en-US" sz="1400" dirty="0"/>
                        <a:t>7</a:t>
                      </a:r>
                    </a:p>
                  </a:txBody>
                  <a:tcPr/>
                </a:tc>
                <a:extLst>
                  <a:ext uri="{0D108BD9-81ED-4DB2-BD59-A6C34878D82A}">
                    <a16:rowId xmlns:a16="http://schemas.microsoft.com/office/drawing/2014/main" val="10009"/>
                  </a:ext>
                </a:extLst>
              </a:tr>
              <a:tr h="370840">
                <a:tc vMerge="1">
                  <a:txBody>
                    <a:bodyPr/>
                    <a:lstStyle/>
                    <a:p>
                      <a:endParaRPr lang="en-US" sz="1200" dirty="0"/>
                    </a:p>
                  </a:txBody>
                  <a:tcPr/>
                </a:tc>
                <a:tc>
                  <a:txBody>
                    <a:bodyPr/>
                    <a:lstStyle/>
                    <a:p>
                      <a:r>
                        <a:rPr lang="en-US" sz="1200" dirty="0"/>
                        <a:t>-Qualitative descriptions of client experiences</a:t>
                      </a:r>
                    </a:p>
                  </a:txBody>
                  <a:tcPr/>
                </a:tc>
                <a:tc>
                  <a:txBody>
                    <a:bodyPr/>
                    <a:lstStyle/>
                    <a:p>
                      <a:pPr algn="ctr"/>
                      <a:r>
                        <a:rPr lang="en-US" sz="1400" dirty="0"/>
                        <a:t>7</a:t>
                      </a:r>
                    </a:p>
                  </a:txBody>
                  <a:tcPr/>
                </a:tc>
                <a:extLst>
                  <a:ext uri="{0D108BD9-81ED-4DB2-BD59-A6C34878D82A}">
                    <a16:rowId xmlns:a16="http://schemas.microsoft.com/office/drawing/2014/main" val="10010"/>
                  </a:ext>
                </a:extLst>
              </a:tr>
            </a:tbl>
          </a:graphicData>
        </a:graphic>
      </p:graphicFrame>
      <p:sp>
        <p:nvSpPr>
          <p:cNvPr id="4" name="TextBox 3">
            <a:extLst>
              <a:ext uri="{FF2B5EF4-FFF2-40B4-BE49-F238E27FC236}">
                <a16:creationId xmlns:a16="http://schemas.microsoft.com/office/drawing/2014/main" id="{71F46E4F-C335-0F41-A19B-428430FFC321}"/>
              </a:ext>
            </a:extLst>
          </p:cNvPr>
          <p:cNvSpPr txBox="1"/>
          <p:nvPr/>
        </p:nvSpPr>
        <p:spPr>
          <a:xfrm>
            <a:off x="5073805" y="6328193"/>
            <a:ext cx="2145139" cy="246221"/>
          </a:xfrm>
          <a:prstGeom prst="rect">
            <a:avLst/>
          </a:prstGeom>
          <a:noFill/>
        </p:spPr>
        <p:txBody>
          <a:bodyPr wrap="none" rtlCol="0">
            <a:spAutoFit/>
          </a:bodyPr>
          <a:lstStyle/>
          <a:p>
            <a:r>
              <a:rPr lang="en-US" sz="1000" dirty="0"/>
              <a:t>(Adapted from Rubin &amp; Babbie, 2019)</a:t>
            </a:r>
          </a:p>
        </p:txBody>
      </p:sp>
    </p:spTree>
    <p:extLst>
      <p:ext uri="{BB962C8B-B14F-4D97-AF65-F5344CB8AC3E}">
        <p14:creationId xmlns:p14="http://schemas.microsoft.com/office/powerpoint/2010/main" val="156470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Research Process</a:t>
            </a:r>
          </a:p>
        </p:txBody>
      </p:sp>
      <p:sp>
        <p:nvSpPr>
          <p:cNvPr id="3" name="Content Placeholder 2"/>
          <p:cNvSpPr>
            <a:spLocks noGrp="1"/>
          </p:cNvSpPr>
          <p:nvPr>
            <p:ph idx="1"/>
          </p:nvPr>
        </p:nvSpPr>
        <p:spPr/>
        <p:txBody>
          <a:bodyPr>
            <a:normAutofit fontScale="92500" lnSpcReduction="10000"/>
          </a:bodyPr>
          <a:lstStyle/>
          <a:p>
            <a:r>
              <a:rPr lang="en-US" dirty="0"/>
              <a:t>Step 1 – Identify knowledge gap</a:t>
            </a:r>
          </a:p>
          <a:p>
            <a:r>
              <a:rPr lang="en-US" dirty="0"/>
              <a:t>Step 2 – Formulate the Goal/Purpose of your Research</a:t>
            </a:r>
          </a:p>
          <a:p>
            <a:r>
              <a:rPr lang="en-US" dirty="0"/>
              <a:t>Step 3 - Formulate the research question</a:t>
            </a:r>
          </a:p>
          <a:p>
            <a:r>
              <a:rPr lang="en-US" dirty="0"/>
              <a:t>Step 4 – Search for existing information</a:t>
            </a:r>
          </a:p>
          <a:p>
            <a:r>
              <a:rPr lang="en-US" dirty="0"/>
              <a:t>Step 5 – Focus the research questions</a:t>
            </a:r>
          </a:p>
          <a:p>
            <a:r>
              <a:rPr lang="en-US" dirty="0"/>
              <a:t>Step 6 – Design the study</a:t>
            </a:r>
          </a:p>
          <a:p>
            <a:r>
              <a:rPr lang="en-US" dirty="0"/>
              <a:t>Step 7 – Refine the specific aims and objectives of the study</a:t>
            </a:r>
          </a:p>
        </p:txBody>
      </p:sp>
    </p:spTree>
    <p:extLst>
      <p:ext uri="{BB962C8B-B14F-4D97-AF65-F5344CB8AC3E}">
        <p14:creationId xmlns:p14="http://schemas.microsoft.com/office/powerpoint/2010/main" val="95987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5141"/>
            <a:ext cx="8229600" cy="546834"/>
          </a:xfrm>
        </p:spPr>
        <p:txBody>
          <a:bodyPr>
            <a:normAutofit fontScale="90000"/>
          </a:bodyPr>
          <a:lstStyle/>
          <a:p>
            <a:r>
              <a:rPr lang="en-US" dirty="0"/>
              <a:t>Websites</a:t>
            </a:r>
          </a:p>
        </p:txBody>
      </p:sp>
      <p:sp>
        <p:nvSpPr>
          <p:cNvPr id="3" name="Content Placeholder 2"/>
          <p:cNvSpPr>
            <a:spLocks noGrp="1"/>
          </p:cNvSpPr>
          <p:nvPr>
            <p:ph idx="1"/>
          </p:nvPr>
        </p:nvSpPr>
        <p:spPr>
          <a:xfrm>
            <a:off x="739775" y="1028039"/>
            <a:ext cx="7662864" cy="5537861"/>
          </a:xfrm>
          <a:solidFill>
            <a:schemeClr val="bg2"/>
          </a:solidFill>
        </p:spPr>
        <p:txBody>
          <a:bodyPr>
            <a:normAutofit fontScale="62500" lnSpcReduction="20000"/>
          </a:bodyPr>
          <a:lstStyle/>
          <a:p>
            <a:r>
              <a:rPr lang="en-US" dirty="0"/>
              <a:t>Cochrane Collaboration – group of over 27,000 volunteers in more than 90 countries who review the effects of health care interventions tested in biomedical randomized controlled trials.</a:t>
            </a:r>
          </a:p>
          <a:p>
            <a:pPr lvl="1"/>
            <a:r>
              <a:rPr lang="en-US" dirty="0"/>
              <a:t>Mostly medical… charge to get online</a:t>
            </a:r>
          </a:p>
          <a:p>
            <a:r>
              <a:rPr lang="en-US" dirty="0"/>
              <a:t>Campbell Collaboration (C2) - non-profit organization that applies a rigorous, systematic process to review the effects of interventions in the social, behavioral and educational arenas, in order to provide evidence-based information in the shape of </a:t>
            </a:r>
            <a:r>
              <a:rPr lang="en-US" b="1" i="1" u="sng" dirty="0"/>
              <a:t>systematic reviews</a:t>
            </a:r>
            <a:r>
              <a:rPr lang="en-US" dirty="0"/>
              <a:t>.</a:t>
            </a:r>
          </a:p>
          <a:p>
            <a:pPr lvl="1"/>
            <a:r>
              <a:rPr lang="en-US" dirty="0">
                <a:hlinkClick r:id="rId3"/>
              </a:rPr>
              <a:t>http://campbellcollaboration.org/lib/?go=browse</a:t>
            </a:r>
            <a:r>
              <a:rPr lang="en-US" dirty="0"/>
              <a:t> </a:t>
            </a:r>
          </a:p>
          <a:p>
            <a:r>
              <a:rPr lang="en-US" dirty="0"/>
              <a:t>APA </a:t>
            </a:r>
            <a:r>
              <a:rPr lang="en-US" dirty="0" err="1"/>
              <a:t>PsychNet</a:t>
            </a:r>
            <a:r>
              <a:rPr lang="en-US" dirty="0"/>
              <a:t> – through Adelphi Libraries (choose Subject: Psychology, </a:t>
            </a:r>
            <a:r>
              <a:rPr lang="en-US" dirty="0" err="1"/>
              <a:t>PsychArticles</a:t>
            </a:r>
            <a:r>
              <a:rPr lang="en-US" dirty="0"/>
              <a:t>)</a:t>
            </a:r>
          </a:p>
          <a:p>
            <a:pPr lvl="1"/>
            <a:r>
              <a:rPr lang="en-US" dirty="0"/>
              <a:t>Example: </a:t>
            </a:r>
            <a:r>
              <a:rPr lang="en-US" dirty="0">
                <a:hlinkClick r:id="rId4"/>
              </a:rPr>
              <a:t>http://psycnet.apa.org.libproxy.adelphi.edu:2048/journals/fam/20/3/505.html</a:t>
            </a:r>
            <a:r>
              <a:rPr lang="en-US" dirty="0"/>
              <a:t> </a:t>
            </a:r>
          </a:p>
          <a:p>
            <a:r>
              <a:rPr lang="en-US" dirty="0"/>
              <a:t>Government Sites:</a:t>
            </a:r>
          </a:p>
          <a:p>
            <a:pPr lvl="1"/>
            <a:r>
              <a:rPr lang="en-US" dirty="0"/>
              <a:t>National Institutes of Health (NIH) – </a:t>
            </a:r>
            <a:r>
              <a:rPr lang="en-US" dirty="0">
                <a:hlinkClick r:id="rId5"/>
              </a:rPr>
              <a:t>www.nlm.nih.gov</a:t>
            </a:r>
            <a:r>
              <a:rPr lang="en-US" dirty="0"/>
              <a:t> (</a:t>
            </a:r>
            <a:r>
              <a:rPr lang="en-US" dirty="0" err="1"/>
              <a:t>MedLine</a:t>
            </a:r>
            <a:r>
              <a:rPr lang="en-US" dirty="0"/>
              <a:t> – PubMed Central database)</a:t>
            </a:r>
          </a:p>
          <a:p>
            <a:r>
              <a:rPr lang="en-US" dirty="0"/>
              <a:t>Google Scholar – web resource searching for journal articles, citations, theses, etc.</a:t>
            </a:r>
          </a:p>
          <a:p>
            <a:pPr lvl="1"/>
            <a:endParaRPr lang="en-US" dirty="0"/>
          </a:p>
          <a:p>
            <a:endParaRPr lang="en-US" dirty="0"/>
          </a:p>
        </p:txBody>
      </p:sp>
    </p:spTree>
    <p:extLst>
      <p:ext uri="{BB962C8B-B14F-4D97-AF65-F5344CB8AC3E}">
        <p14:creationId xmlns:p14="http://schemas.microsoft.com/office/powerpoint/2010/main" val="1300074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742" y="56679"/>
            <a:ext cx="5595947" cy="435918"/>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n-US" sz="2800" dirty="0"/>
              <a:t>Goal – Purpose Statement</a:t>
            </a:r>
          </a:p>
        </p:txBody>
      </p:sp>
      <p:sp>
        <p:nvSpPr>
          <p:cNvPr id="3" name="Content Placeholder 2"/>
          <p:cNvSpPr>
            <a:spLocks noGrp="1"/>
          </p:cNvSpPr>
          <p:nvPr>
            <p:ph idx="1"/>
          </p:nvPr>
        </p:nvSpPr>
        <p:spPr>
          <a:xfrm>
            <a:off x="457200" y="492597"/>
            <a:ext cx="8229600" cy="6365403"/>
          </a:xfrm>
        </p:spPr>
        <p:txBody>
          <a:bodyPr>
            <a:normAutofit lnSpcReduction="10000"/>
          </a:bodyPr>
          <a:lstStyle/>
          <a:p>
            <a:r>
              <a:rPr lang="en-US" dirty="0"/>
              <a:t>Write down the overall goal of your research project</a:t>
            </a:r>
          </a:p>
          <a:p>
            <a:pPr lvl="1"/>
            <a:r>
              <a:rPr lang="en-US" dirty="0"/>
              <a:t>Presents the purpose of the research in light of a clear and focused topic</a:t>
            </a:r>
          </a:p>
          <a:p>
            <a:pPr lvl="2"/>
            <a:r>
              <a:rPr lang="en-US" dirty="0"/>
              <a:t>Ex:  A goal statement related to the topic of educational testing and its effects on students with disabilities could be:</a:t>
            </a:r>
          </a:p>
          <a:p>
            <a:pPr marL="1371600" lvl="3" indent="0">
              <a:buNone/>
            </a:pPr>
            <a:r>
              <a:rPr lang="en-US" dirty="0"/>
              <a:t>“To help alleviate the stresses of state testing on students with disabilities as well as to affectively increase the proportion of disabled students participating in regents examinations.”</a:t>
            </a:r>
          </a:p>
          <a:p>
            <a:pPr marL="971550" lvl="1" indent="-457200"/>
            <a:r>
              <a:rPr lang="en-US" dirty="0"/>
              <a:t>To create:</a:t>
            </a:r>
          </a:p>
          <a:p>
            <a:pPr marL="1371600" lvl="2" indent="-457200"/>
            <a:r>
              <a:rPr lang="en-US" dirty="0"/>
              <a:t>Keep specific</a:t>
            </a:r>
          </a:p>
          <a:p>
            <a:pPr marL="1371600" lvl="2" indent="-457200"/>
            <a:r>
              <a:rPr lang="en-US" dirty="0"/>
              <a:t>Start with a verb (to xx) and then with your goal</a:t>
            </a:r>
          </a:p>
          <a:p>
            <a:pPr marL="1828800" lvl="3" indent="-457200"/>
            <a:r>
              <a:rPr lang="en-US" dirty="0"/>
              <a:t>Should be objective or impartial</a:t>
            </a:r>
          </a:p>
          <a:p>
            <a:pPr marL="1828800" lvl="3" indent="-457200"/>
            <a:r>
              <a:rPr lang="en-US" dirty="0"/>
              <a:t>Should clearly state the purpose of your research</a:t>
            </a:r>
          </a:p>
          <a:p>
            <a:pPr marL="1828800" lvl="3" indent="-457200"/>
            <a:r>
              <a:rPr lang="en-US" dirty="0"/>
              <a:t>Should frame the research, giving it a clear focus</a:t>
            </a:r>
          </a:p>
        </p:txBody>
      </p:sp>
    </p:spTree>
    <p:extLst>
      <p:ext uri="{BB962C8B-B14F-4D97-AF65-F5344CB8AC3E}">
        <p14:creationId xmlns:p14="http://schemas.microsoft.com/office/powerpoint/2010/main" val="715284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0248"/>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a:t>Examples of Goal/Purpose Statements</a:t>
            </a:r>
          </a:p>
        </p:txBody>
      </p:sp>
      <p:sp>
        <p:nvSpPr>
          <p:cNvPr id="3" name="Content Placeholder 2"/>
          <p:cNvSpPr>
            <a:spLocks noGrp="1"/>
          </p:cNvSpPr>
          <p:nvPr>
            <p:ph idx="1"/>
          </p:nvPr>
        </p:nvSpPr>
        <p:spPr>
          <a:xfrm>
            <a:off x="457200" y="1353804"/>
            <a:ext cx="8229600" cy="4772359"/>
          </a:xfrm>
        </p:spPr>
        <p:txBody>
          <a:bodyPr>
            <a:normAutofit fontScale="70000" lnSpcReduction="20000"/>
          </a:bodyPr>
          <a:lstStyle/>
          <a:p>
            <a:pPr>
              <a:spcBef>
                <a:spcPts val="1200"/>
              </a:spcBef>
            </a:pPr>
            <a:r>
              <a:rPr lang="en-US" dirty="0"/>
              <a:t>Topic of Child Care – Goal: </a:t>
            </a:r>
            <a:r>
              <a:rPr lang="en-US" i="1" dirty="0"/>
              <a:t>To increase the number of fully-subsidized child care slots available to neighborhood residents</a:t>
            </a:r>
          </a:p>
          <a:p>
            <a:pPr>
              <a:spcBef>
                <a:spcPts val="1200"/>
              </a:spcBef>
            </a:pPr>
            <a:r>
              <a:rPr lang="en-US" dirty="0"/>
              <a:t>Within the topic of Recreation - Goal: </a:t>
            </a:r>
            <a:r>
              <a:rPr lang="en-US" i="1" dirty="0"/>
              <a:t>To provide after-school recreational and sports activities for elementary school students (grades 1 through 8).</a:t>
            </a:r>
          </a:p>
          <a:p>
            <a:pPr>
              <a:spcBef>
                <a:spcPts val="1200"/>
              </a:spcBef>
            </a:pPr>
            <a:r>
              <a:rPr lang="en-US" dirty="0"/>
              <a:t>Within the topic of Job Training - Goal: </a:t>
            </a:r>
            <a:r>
              <a:rPr lang="en-US" i="1" dirty="0"/>
              <a:t>To provide on-the-job training for unemployed high school graduates.</a:t>
            </a:r>
          </a:p>
          <a:p>
            <a:pPr>
              <a:spcBef>
                <a:spcPts val="1200"/>
              </a:spcBef>
            </a:pPr>
            <a:r>
              <a:rPr lang="en-US" dirty="0"/>
              <a:t>Within the topic of Public Safety - Goal: </a:t>
            </a:r>
            <a:r>
              <a:rPr lang="en-US" i="1" dirty="0"/>
              <a:t>To reduce gang activity in inner-city neighborhoods.</a:t>
            </a:r>
          </a:p>
          <a:p>
            <a:pPr>
              <a:spcBef>
                <a:spcPts val="1200"/>
              </a:spcBef>
            </a:pPr>
            <a:r>
              <a:rPr lang="en-US" dirty="0"/>
              <a:t>Within the topic of Health - Goal: </a:t>
            </a:r>
            <a:r>
              <a:rPr lang="en-US" i="1" dirty="0"/>
              <a:t>To provide preventative health services to low-income residents.</a:t>
            </a:r>
          </a:p>
          <a:p>
            <a:pPr>
              <a:spcBef>
                <a:spcPts val="1200"/>
              </a:spcBef>
            </a:pPr>
            <a:r>
              <a:rPr lang="en-US" dirty="0"/>
              <a:t>Within the topic of Economic Development - Goal: </a:t>
            </a:r>
            <a:r>
              <a:rPr lang="en-US" i="1" dirty="0"/>
              <a:t>To increase the number and success rate of small business start-ups.</a:t>
            </a:r>
          </a:p>
        </p:txBody>
      </p:sp>
    </p:spTree>
    <p:extLst>
      <p:ext uri="{BB962C8B-B14F-4D97-AF65-F5344CB8AC3E}">
        <p14:creationId xmlns:p14="http://schemas.microsoft.com/office/powerpoint/2010/main" val="4123698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 in your Research Question</a:t>
            </a:r>
          </a:p>
        </p:txBody>
      </p:sp>
      <p:sp>
        <p:nvSpPr>
          <p:cNvPr id="3" name="Content Placeholder 2"/>
          <p:cNvSpPr>
            <a:spLocks noGrp="1"/>
          </p:cNvSpPr>
          <p:nvPr>
            <p:ph idx="1"/>
          </p:nvPr>
        </p:nvSpPr>
        <p:spPr>
          <a:xfrm>
            <a:off x="560564" y="1245763"/>
            <a:ext cx="8229600" cy="5414712"/>
          </a:xfrm>
        </p:spPr>
        <p:txBody>
          <a:bodyPr>
            <a:normAutofit fontScale="85000" lnSpcReduction="10000"/>
          </a:bodyPr>
          <a:lstStyle/>
          <a:p>
            <a:r>
              <a:rPr lang="en-US" dirty="0"/>
              <a:t>Your Research Question should be a variation of your Goal</a:t>
            </a:r>
          </a:p>
          <a:p>
            <a:pPr lvl="1"/>
            <a:r>
              <a:rPr lang="en-US" dirty="0"/>
              <a:t>Determine what type of research you will be doing (your research design), which will dictate your research question:</a:t>
            </a:r>
          </a:p>
          <a:p>
            <a:pPr lvl="2"/>
            <a:r>
              <a:rPr lang="en-US" u="sng" dirty="0"/>
              <a:t>Descriptive</a:t>
            </a:r>
            <a:r>
              <a:rPr lang="en-US" dirty="0"/>
              <a:t> – Identifies and describes the defining characteristics of concepts of interests</a:t>
            </a:r>
          </a:p>
          <a:p>
            <a:pPr lvl="3"/>
            <a:r>
              <a:rPr lang="en-US" dirty="0"/>
              <a:t>Ex: What kinds of individuals are seen at an HIV clinic?  Are the clients satisfied with</a:t>
            </a:r>
          </a:p>
          <a:p>
            <a:pPr lvl="2"/>
            <a:r>
              <a:rPr lang="en-US" u="sng" dirty="0"/>
              <a:t>Exploratory</a:t>
            </a:r>
            <a:r>
              <a:rPr lang="en-US" dirty="0"/>
              <a:t> – discovers what other phenomena cause or coexist within a concept (new exploration)</a:t>
            </a:r>
          </a:p>
          <a:p>
            <a:pPr lvl="3"/>
            <a:r>
              <a:rPr lang="en-US" dirty="0"/>
              <a:t>Ex: How do exemplary teachers help medical students learn science?</a:t>
            </a:r>
          </a:p>
          <a:p>
            <a:pPr lvl="2"/>
            <a:r>
              <a:rPr lang="en-US" u="sng" dirty="0"/>
              <a:t>Explanatory</a:t>
            </a:r>
            <a:r>
              <a:rPr lang="en-US" dirty="0"/>
              <a:t> – shifts from asking what factors are related to the concepts of causation.</a:t>
            </a:r>
          </a:p>
          <a:p>
            <a:pPr lvl="3"/>
            <a:r>
              <a:rPr lang="en-US" dirty="0"/>
              <a:t>Ex: For depressed widows or widowers who have lost their spouse within the previous year, does attending a support group result in lower levels of depression?</a:t>
            </a:r>
          </a:p>
        </p:txBody>
      </p:sp>
    </p:spTree>
    <p:extLst>
      <p:ext uri="{BB962C8B-B14F-4D97-AF65-F5344CB8AC3E}">
        <p14:creationId xmlns:p14="http://schemas.microsoft.com/office/powerpoint/2010/main" val="2953152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365</TotalTime>
  <Words>3561</Words>
  <Application>Microsoft Macintosh PowerPoint</Application>
  <PresentationFormat>On-screen Show (4:3)</PresentationFormat>
  <Paragraphs>275</Paragraphs>
  <Slides>15</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Office Theme</vt:lpstr>
      <vt:lpstr>Conceptual Framework: Stating Your Research Project</vt:lpstr>
      <vt:lpstr>Quantitative - Deductive</vt:lpstr>
      <vt:lpstr>Three Types of Research</vt:lpstr>
      <vt:lpstr>Evidentiary Hierarchy</vt:lpstr>
      <vt:lpstr>The Research Process</vt:lpstr>
      <vt:lpstr>Websites</vt:lpstr>
      <vt:lpstr>Goal – Purpose Statement</vt:lpstr>
      <vt:lpstr>Examples of Goal/Purpose Statements</vt:lpstr>
      <vt:lpstr>Add in your Research Question</vt:lpstr>
      <vt:lpstr>Considerations…</vt:lpstr>
      <vt:lpstr>Explanatory Questions</vt:lpstr>
      <vt:lpstr>Examples of Well-Built EBP Questions using PICO</vt:lpstr>
      <vt:lpstr>Research Question Examples</vt:lpstr>
      <vt:lpstr>Questions:</vt:lpstr>
      <vt:lpstr>Add in your Objectives of your 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Framework</dc:title>
  <dc:creator>Maria Mays</dc:creator>
  <cp:lastModifiedBy>Maria Mays</cp:lastModifiedBy>
  <cp:revision>40</cp:revision>
  <cp:lastPrinted>2016-02-09T00:20:14Z</cp:lastPrinted>
  <dcterms:created xsi:type="dcterms:W3CDTF">2016-02-08T22:19:24Z</dcterms:created>
  <dcterms:modified xsi:type="dcterms:W3CDTF">2020-01-11T21:36:45Z</dcterms:modified>
</cp:coreProperties>
</file>